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22"/>
  </p:notesMasterIdLst>
  <p:sldIdLst>
    <p:sldId id="283" r:id="rId2"/>
    <p:sldId id="290" r:id="rId3"/>
    <p:sldId id="263" r:id="rId4"/>
    <p:sldId id="305" r:id="rId5"/>
    <p:sldId id="306" r:id="rId6"/>
    <p:sldId id="307" r:id="rId7"/>
    <p:sldId id="308" r:id="rId8"/>
    <p:sldId id="309" r:id="rId9"/>
    <p:sldId id="310" r:id="rId10"/>
    <p:sldId id="311" r:id="rId11"/>
    <p:sldId id="312" r:id="rId12"/>
    <p:sldId id="313" r:id="rId13"/>
    <p:sldId id="316" r:id="rId14"/>
    <p:sldId id="317" r:id="rId15"/>
    <p:sldId id="318" r:id="rId16"/>
    <p:sldId id="320" r:id="rId17"/>
    <p:sldId id="319" r:id="rId18"/>
    <p:sldId id="321" r:id="rId19"/>
    <p:sldId id="314" r:id="rId20"/>
    <p:sldId id="302" r:id="rId2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0" roundtripDataSignature="AMtx7mhSaRiTD9uDhGJ3nUfwohnl+c0Rs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3595" autoAdjust="0"/>
  </p:normalViewPr>
  <p:slideViewPr>
    <p:cSldViewPr snapToGrid="0" snapToObjects="1">
      <p:cViewPr varScale="1">
        <p:scale>
          <a:sx n="80" d="100"/>
          <a:sy n="80" d="100"/>
        </p:scale>
        <p:origin x="1192"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40" Type="http://customschemas.google.com/relationships/presentationmetadata" Target="NUL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slide" Target="slides/slide18.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82611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b="0" i="0" dirty="0">
              <a:solidFill>
                <a:srgbClr val="444444"/>
              </a:solidFill>
              <a:effectLst/>
              <a:latin typeface="Arimo"/>
            </a:endParaRPr>
          </a:p>
          <a:p>
            <a:pPr marL="0" lvl="0" indent="0" algn="l" rtl="0">
              <a:spcBef>
                <a:spcPts val="0"/>
              </a:spcBef>
              <a:spcAft>
                <a:spcPts val="0"/>
              </a:spcAft>
              <a:buNone/>
            </a:pPr>
            <a:endParaRPr dirty="0"/>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7838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so, we first need to develop a DSE framework, which is a search-based analytical model of a generic multi-core system.</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98386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b="0" i="0" dirty="0">
              <a:solidFill>
                <a:srgbClr val="444444"/>
              </a:solidFill>
              <a:effectLst/>
              <a:latin typeface="Arimo"/>
            </a:endParaRPr>
          </a:p>
          <a:p>
            <a:pPr marL="0" lvl="0" indent="0" algn="l" rtl="0">
              <a:spcBef>
                <a:spcPts val="0"/>
              </a:spcBef>
              <a:spcAft>
                <a:spcPts val="0"/>
              </a:spcAft>
              <a:buNone/>
            </a:pPr>
            <a:endParaRPr dirty="0"/>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95162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b="0" i="0" dirty="0">
              <a:solidFill>
                <a:srgbClr val="444444"/>
              </a:solidFill>
              <a:effectLst/>
              <a:latin typeface="Arimo"/>
            </a:endParaRPr>
          </a:p>
          <a:p>
            <a:pPr marL="0" lvl="0" indent="0" algn="l" rtl="0">
              <a:spcBef>
                <a:spcPts val="0"/>
              </a:spcBef>
              <a:spcAft>
                <a:spcPts val="0"/>
              </a:spcAft>
              <a:buNone/>
            </a:pPr>
            <a:r>
              <a:rPr lang="en-US" dirty="0"/>
              <a:t>Explain why HBM system has cheaper package? It is because (</a:t>
            </a:r>
            <a:r>
              <a:rPr lang="en-US" dirty="0" err="1"/>
              <a:t>i</a:t>
            </a:r>
            <a:r>
              <a:rPr lang="en-US" dirty="0"/>
              <a:t>) on-chip DRAM means memory interface wires do not need to leave the package so fewer package bumps (ii) the wide interface (1024 bits for HBM versus 32 bits for GDDR) means HBM can be clocked at a lower frequency and still have high bandwidth (iii) HBM has on-chip DRAM which means the amount of power required to signal a bit to main memory is 4.29x less than off-chip DRAM.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Both (ii) and (iii) reduce power consumption which means the package can be made cheaper.</a:t>
            </a:r>
            <a:endParaRPr dirty="0"/>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35732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b="0" i="0" dirty="0">
              <a:solidFill>
                <a:srgbClr val="444444"/>
              </a:solidFill>
              <a:effectLst/>
              <a:latin typeface="Arimo"/>
            </a:endParaRPr>
          </a:p>
          <a:p>
            <a:pPr marL="0" lvl="0" indent="0" algn="l" rtl="0">
              <a:spcBef>
                <a:spcPts val="0"/>
              </a:spcBef>
              <a:spcAft>
                <a:spcPts val="0"/>
              </a:spcAft>
              <a:buNone/>
            </a:pPr>
            <a:endParaRPr dirty="0"/>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6207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With a more memory-intensive application, only systems with 4 channels of HBM2 memory and more than 192 MB of L3 cache are able to fully utilize the compute throughput of the compute cores.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other words, in the memory-intensive case, there are performance levels that are only achievable by using HBM memory.</a:t>
            </a:r>
          </a:p>
          <a:p>
            <a:pPr marL="0" lvl="0" indent="0" algn="l" rtl="0">
              <a:spcBef>
                <a:spcPts val="0"/>
              </a:spcBef>
              <a:spcAft>
                <a:spcPts val="0"/>
              </a:spcAft>
              <a:buNone/>
            </a:pPr>
            <a:endParaRPr lang="en-US" b="0" i="0" dirty="0">
              <a:solidFill>
                <a:srgbClr val="444444"/>
              </a:solidFill>
              <a:effectLst/>
              <a:latin typeface="Arimo"/>
            </a:endParaRPr>
          </a:p>
          <a:p>
            <a:pPr marL="0" lvl="0" indent="0" algn="l" rtl="0">
              <a:spcBef>
                <a:spcPts val="0"/>
              </a:spcBef>
              <a:spcAft>
                <a:spcPts val="0"/>
              </a:spcAft>
              <a:buNone/>
            </a:pPr>
            <a:endParaRPr dirty="0"/>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6970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This means there exist design points where HBM memory can be substituted with DDR memory for the same performance at a lower system cost (up to 1.97x lower) by incorporating a larger L3 cache, more memory channels, a higher memory frequency, or some combination of the three.</a:t>
            </a:r>
            <a:endParaRPr lang="en-US" b="0" i="0" dirty="0">
              <a:solidFill>
                <a:srgbClr val="444444"/>
              </a:solidFill>
              <a:effectLst/>
              <a:latin typeface="Arimo"/>
            </a:endParaRPr>
          </a:p>
          <a:p>
            <a:pPr marL="0" lvl="0" indent="0" algn="l" rtl="0">
              <a:spcBef>
                <a:spcPts val="0"/>
              </a:spcBef>
              <a:spcAft>
                <a:spcPts val="0"/>
              </a:spcAft>
              <a:buNone/>
            </a:pPr>
            <a:endParaRPr dirty="0"/>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01519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left and right graph differ in the assumed energy cost level.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lifetime cost of the 4-channel HBM2 system is the third and sixth highest for energy costs of 0.05 and 0.2 USD/kWh, respectively. This means even when energy OPEX is considered, DDR systems, especially those running at a low frequency with a large L3 cache, still offer better economics over the system lifetime.</a:t>
            </a:r>
            <a:endParaRPr dirty="0"/>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08820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b="0" i="0" dirty="0">
              <a:solidFill>
                <a:srgbClr val="444444"/>
              </a:solidFill>
              <a:effectLst/>
              <a:latin typeface="Arimo"/>
            </a:endParaRPr>
          </a:p>
          <a:p>
            <a:pPr marL="0" lvl="0" indent="0" algn="l" rtl="0">
              <a:spcBef>
                <a:spcPts val="0"/>
              </a:spcBef>
              <a:spcAft>
                <a:spcPts val="0"/>
              </a:spcAft>
              <a:buNone/>
            </a:pPr>
            <a:endParaRPr dirty="0"/>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1700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HBM has been used on GPUs and on some CPUs such as Intel’s </a:t>
            </a:r>
            <a:r>
              <a:rPr lang="en-US" b="0" i="0" dirty="0">
                <a:solidFill>
                  <a:srgbClr val="444444"/>
                </a:solidFill>
                <a:effectLst/>
                <a:latin typeface="Arimo"/>
              </a:rPr>
              <a:t>Sapphire Rapids.</a:t>
            </a:r>
          </a:p>
          <a:p>
            <a:pPr marL="0" lvl="0" indent="0" algn="l" rtl="0">
              <a:spcBef>
                <a:spcPts val="0"/>
              </a:spcBef>
              <a:spcAft>
                <a:spcPts val="0"/>
              </a:spcAft>
              <a:buNone/>
            </a:pPr>
            <a:endParaRPr lang="en-US" b="0" i="0" dirty="0">
              <a:solidFill>
                <a:srgbClr val="444444"/>
              </a:solidFill>
              <a:effectLst/>
              <a:latin typeface="Arimo"/>
            </a:endParaRPr>
          </a:p>
          <a:p>
            <a:pPr marL="0" lvl="0" indent="0" algn="l" rtl="0">
              <a:spcBef>
                <a:spcPts val="0"/>
              </a:spcBef>
              <a:spcAft>
                <a:spcPts val="0"/>
              </a:spcAft>
              <a:buNone/>
            </a:pPr>
            <a:endParaRPr lang="en-US" b="0" i="0" dirty="0">
              <a:solidFill>
                <a:srgbClr val="444444"/>
              </a:solidFill>
              <a:effectLst/>
              <a:latin typeface="Arimo"/>
            </a:endParaRPr>
          </a:p>
          <a:p>
            <a:pPr marL="0" lvl="0" indent="0" algn="l" rtl="0">
              <a:spcBef>
                <a:spcPts val="0"/>
              </a:spcBef>
              <a:spcAft>
                <a:spcPts val="0"/>
              </a:spcAft>
              <a:buNone/>
            </a:pPr>
            <a:endParaRPr dirty="0"/>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9885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so, we first need to develop a DSE framework, which is a search-based analytical model of a generic multi-core system.</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10370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b="0" i="0" dirty="0">
              <a:solidFill>
                <a:srgbClr val="444444"/>
              </a:solidFill>
              <a:effectLst/>
              <a:latin typeface="Arimo"/>
            </a:endParaRPr>
          </a:p>
          <a:p>
            <a:pPr marL="0" lvl="0" indent="0" algn="l" rtl="0">
              <a:spcBef>
                <a:spcPts val="0"/>
              </a:spcBef>
              <a:spcAft>
                <a:spcPts val="0"/>
              </a:spcAft>
              <a:buNone/>
            </a:pPr>
            <a:endParaRPr dirty="0"/>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5450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b="0" i="0" dirty="0">
              <a:solidFill>
                <a:srgbClr val="444444"/>
              </a:solidFill>
              <a:effectLst/>
              <a:latin typeface="Arimo"/>
            </a:endParaRPr>
          </a:p>
          <a:p>
            <a:pPr marL="0" lvl="0" indent="0" algn="l" rtl="0">
              <a:spcBef>
                <a:spcPts val="0"/>
              </a:spcBef>
              <a:spcAft>
                <a:spcPts val="0"/>
              </a:spcAft>
              <a:buNone/>
            </a:pPr>
            <a:r>
              <a:rPr lang="en-US" dirty="0"/>
              <a:t>Explain the purpose of each part of the model. We need the performance and cost to argue about design point trade-off. We need to power and area to filter out unrealistic designs. The area model also enforces some feasibility constraint such as whether the die is large enough to fit all the bumps or have enough perimeter for wire fanouts.</a:t>
            </a:r>
            <a:endParaRPr dirty="0"/>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360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b="0" i="0" dirty="0">
              <a:solidFill>
                <a:srgbClr val="444444"/>
              </a:solidFill>
              <a:effectLst/>
              <a:latin typeface="Arimo"/>
            </a:endParaRPr>
          </a:p>
          <a:p>
            <a:pPr marL="0" lvl="0" indent="0" algn="l" rtl="0">
              <a:spcBef>
                <a:spcPts val="0"/>
              </a:spcBef>
              <a:spcAft>
                <a:spcPts val="0"/>
              </a:spcAft>
              <a:buNone/>
            </a:pPr>
            <a:endParaRPr dirty="0"/>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1985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b="0" i="0" dirty="0">
              <a:solidFill>
                <a:srgbClr val="444444"/>
              </a:solidFill>
              <a:effectLst/>
              <a:latin typeface="Arimo"/>
            </a:endParaRPr>
          </a:p>
          <a:p>
            <a:pPr marL="0" lvl="0" indent="0" algn="l" rtl="0">
              <a:spcBef>
                <a:spcPts val="0"/>
              </a:spcBef>
              <a:spcAft>
                <a:spcPts val="0"/>
              </a:spcAft>
              <a:buNone/>
            </a:pPr>
            <a:endParaRPr dirty="0"/>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375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b="0" i="0" dirty="0">
              <a:solidFill>
                <a:srgbClr val="444444"/>
              </a:solidFill>
              <a:effectLst/>
              <a:latin typeface="Arimo"/>
            </a:endParaRPr>
          </a:p>
          <a:p>
            <a:pPr marL="0" lvl="0" indent="0" algn="l" rtl="0">
              <a:spcBef>
                <a:spcPts val="0"/>
              </a:spcBef>
              <a:spcAft>
                <a:spcPts val="0"/>
              </a:spcAft>
              <a:buNone/>
            </a:pPr>
            <a:endParaRPr dirty="0"/>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3114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3" name="Google Shape;23;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7" name="Google Shape;30;p17">
            <a:extLst>
              <a:ext uri="{FF2B5EF4-FFF2-40B4-BE49-F238E27FC236}">
                <a16:creationId xmlns:a16="http://schemas.microsoft.com/office/drawing/2014/main" id="{A6DFE4EB-C21B-0044-A64A-B976F7500277}"/>
              </a:ext>
            </a:extLst>
          </p:cNvPr>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1" name="Google Shape;31;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1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1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3"/>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9.sv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4.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45;p7">
            <a:extLst>
              <a:ext uri="{FF2B5EF4-FFF2-40B4-BE49-F238E27FC236}">
                <a16:creationId xmlns:a16="http://schemas.microsoft.com/office/drawing/2014/main" id="{C1FA7C40-A5CF-024C-8FE8-5396C6906587}"/>
              </a:ext>
            </a:extLst>
          </p:cNvPr>
          <p:cNvSpPr/>
          <p:nvPr/>
        </p:nvSpPr>
        <p:spPr>
          <a:xfrm rot="10800000" flipH="1">
            <a:off x="-1" y="8163"/>
            <a:ext cx="12192000" cy="6858000"/>
          </a:xfrm>
          <a:prstGeom prst="rect">
            <a:avLst/>
          </a:prstGeom>
          <a:gradFill flip="none" rotWithShape="1">
            <a:gsLst>
              <a:gs pos="0">
                <a:srgbClr val="1B4284"/>
              </a:gs>
              <a:gs pos="100000">
                <a:srgbClr val="13294B"/>
              </a:gs>
            </a:gsLst>
            <a:lin ang="1890000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3" name="Picture 2" descr="A close up of a newspaper&#10;&#10;Description automatically generated">
            <a:extLst>
              <a:ext uri="{FF2B5EF4-FFF2-40B4-BE49-F238E27FC236}">
                <a16:creationId xmlns:a16="http://schemas.microsoft.com/office/drawing/2014/main" id="{249122D5-F0B6-6948-B395-9DF02DCB4E94}"/>
              </a:ext>
            </a:extLst>
          </p:cNvPr>
          <p:cNvPicPr>
            <a:picLocks noChangeAspect="1"/>
          </p:cNvPicPr>
          <p:nvPr/>
        </p:nvPicPr>
        <p:blipFill>
          <a:blip r:embed="rId2">
            <a:alphaModFix amt="30000"/>
          </a:blip>
          <a:stretch>
            <a:fillRect/>
          </a:stretch>
        </p:blipFill>
        <p:spPr>
          <a:xfrm>
            <a:off x="0" y="8164"/>
            <a:ext cx="12192000" cy="6858000"/>
          </a:xfrm>
          <a:prstGeom prst="rect">
            <a:avLst/>
          </a:prstGeom>
        </p:spPr>
      </p:pic>
      <p:sp>
        <p:nvSpPr>
          <p:cNvPr id="4" name="Google Shape;97;p1">
            <a:extLst>
              <a:ext uri="{FF2B5EF4-FFF2-40B4-BE49-F238E27FC236}">
                <a16:creationId xmlns:a16="http://schemas.microsoft.com/office/drawing/2014/main" id="{6EE6B1E5-9B9E-FD48-9F48-627803FDB7F5}"/>
              </a:ext>
            </a:extLst>
          </p:cNvPr>
          <p:cNvSpPr txBox="1"/>
          <p:nvPr/>
        </p:nvSpPr>
        <p:spPr>
          <a:xfrm>
            <a:off x="1134035" y="2553964"/>
            <a:ext cx="9923929" cy="2369839"/>
          </a:xfrm>
          <a:prstGeom prst="rect">
            <a:avLst/>
          </a:prstGeom>
          <a:noFill/>
          <a:ln>
            <a:noFill/>
          </a:ln>
        </p:spPr>
        <p:txBody>
          <a:bodyPr spcFirstLastPara="1" wrap="square" lIns="91425" tIns="45700" rIns="91425" bIns="45700" anchor="t" anchorCtr="0">
            <a:spAutoFit/>
          </a:bodyPr>
          <a:lstStyle/>
          <a:p>
            <a:pPr marL="0" marR="0" lvl="0" indent="0" algn="ctr" rtl="0">
              <a:spcBef>
                <a:spcPts val="600"/>
              </a:spcBef>
              <a:spcAft>
                <a:spcPts val="0"/>
              </a:spcAft>
              <a:buNone/>
            </a:pPr>
            <a:r>
              <a:rPr lang="en-US" sz="4500" b="1" i="0" u="none" strike="noStrike" cap="none" dirty="0" err="1">
                <a:solidFill>
                  <a:schemeClr val="lt1"/>
                </a:solidFill>
                <a:latin typeface="+mn-lt"/>
                <a:ea typeface="Helvetica Neue"/>
                <a:cs typeface="Helvetica Neue"/>
                <a:sym typeface="Helvetica Neue"/>
              </a:rPr>
              <a:t>Procurability</a:t>
            </a:r>
            <a:r>
              <a:rPr lang="en-US" sz="4500" b="1" i="0" u="none" strike="noStrike" cap="none" dirty="0">
                <a:solidFill>
                  <a:schemeClr val="lt1"/>
                </a:solidFill>
                <a:latin typeface="+mn-lt"/>
                <a:ea typeface="Helvetica Neue"/>
                <a:cs typeface="Helvetica Neue"/>
                <a:sym typeface="Helvetica Neue"/>
              </a:rPr>
              <a:t>-Aware Design Space Exploration</a:t>
            </a:r>
            <a:endParaRPr sz="4500" dirty="0">
              <a:latin typeface="+mn-lt"/>
            </a:endParaRPr>
          </a:p>
          <a:p>
            <a:pPr lvl="0" algn="ctr">
              <a:spcBef>
                <a:spcPts val="600"/>
              </a:spcBef>
            </a:pPr>
            <a:r>
              <a:rPr lang="en-US" sz="2500" dirty="0">
                <a:solidFill>
                  <a:schemeClr val="lt1"/>
                </a:solidFill>
                <a:latin typeface="+mn-lt"/>
                <a:ea typeface="Helvetica Neue"/>
                <a:cs typeface="Helvetica Neue"/>
                <a:sym typeface="Helvetica Neue"/>
              </a:rPr>
              <a:t>ECE Undergraduate Research Symposium</a:t>
            </a:r>
          </a:p>
          <a:p>
            <a:pPr lvl="0" algn="ctr">
              <a:spcBef>
                <a:spcPts val="600"/>
              </a:spcBef>
            </a:pPr>
            <a:endParaRPr lang="en-US" sz="1800" dirty="0">
              <a:solidFill>
                <a:schemeClr val="lt1"/>
              </a:solidFill>
              <a:latin typeface="+mn-lt"/>
              <a:ea typeface="Helvetica Neue"/>
              <a:cs typeface="Helvetica Neue"/>
              <a:sym typeface="Helvetica Neue"/>
            </a:endParaRPr>
          </a:p>
        </p:txBody>
      </p:sp>
      <p:pic>
        <p:nvPicPr>
          <p:cNvPr id="5" name="Picture 4" descr="A picture containing drawing&#10;&#10;Description automatically generated">
            <a:extLst>
              <a:ext uri="{FF2B5EF4-FFF2-40B4-BE49-F238E27FC236}">
                <a16:creationId xmlns:a16="http://schemas.microsoft.com/office/drawing/2014/main" id="{8FBAA0E1-3AE3-CC42-A2EA-C66D0BE988E2}"/>
              </a:ext>
            </a:extLst>
          </p:cNvPr>
          <p:cNvPicPr>
            <a:picLocks noChangeAspect="1"/>
          </p:cNvPicPr>
          <p:nvPr/>
        </p:nvPicPr>
        <p:blipFill>
          <a:blip r:embed="rId3"/>
          <a:stretch>
            <a:fillRect/>
          </a:stretch>
        </p:blipFill>
        <p:spPr>
          <a:xfrm>
            <a:off x="4641007" y="852965"/>
            <a:ext cx="2909982" cy="754082"/>
          </a:xfrm>
          <a:prstGeom prst="rect">
            <a:avLst/>
          </a:prstGeom>
        </p:spPr>
      </p:pic>
      <p:sp>
        <p:nvSpPr>
          <p:cNvPr id="6" name="Google Shape;98;p1">
            <a:extLst>
              <a:ext uri="{FF2B5EF4-FFF2-40B4-BE49-F238E27FC236}">
                <a16:creationId xmlns:a16="http://schemas.microsoft.com/office/drawing/2014/main" id="{5C6D8374-322F-A84C-B20A-504C6528FDDA}"/>
              </a:ext>
            </a:extLst>
          </p:cNvPr>
          <p:cNvSpPr txBox="1"/>
          <p:nvPr/>
        </p:nvSpPr>
        <p:spPr>
          <a:xfrm>
            <a:off x="3922059" y="5413888"/>
            <a:ext cx="4347882" cy="6155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dirty="0">
                <a:solidFill>
                  <a:schemeClr val="bg1"/>
                </a:solidFill>
                <a:latin typeface="+mn-lt"/>
                <a:ea typeface="Helvetica Neue Light"/>
                <a:sym typeface="Helvetica Neue Light"/>
              </a:rPr>
              <a:t>Lin </a:t>
            </a:r>
            <a:r>
              <a:rPr lang="en-US" sz="1800" dirty="0" err="1">
                <a:solidFill>
                  <a:schemeClr val="bg1"/>
                </a:solidFill>
                <a:latin typeface="+mn-lt"/>
                <a:ea typeface="Helvetica Neue Light"/>
                <a:sym typeface="Helvetica Neue Light"/>
              </a:rPr>
              <a:t>Chuan</a:t>
            </a:r>
            <a:r>
              <a:rPr lang="en-US" sz="1800" dirty="0">
                <a:solidFill>
                  <a:schemeClr val="bg1"/>
                </a:solidFill>
                <a:latin typeface="+mn-lt"/>
                <a:ea typeface="Helvetica Neue Light"/>
                <a:sym typeface="Helvetica Neue Light"/>
              </a:rPr>
              <a:t> Lee</a:t>
            </a:r>
          </a:p>
          <a:p>
            <a:pPr marL="0" marR="0" lvl="0" indent="0" algn="ctr" rtl="0">
              <a:spcBef>
                <a:spcPts val="0"/>
              </a:spcBef>
              <a:spcAft>
                <a:spcPts val="0"/>
              </a:spcAft>
              <a:buNone/>
            </a:pPr>
            <a:r>
              <a:rPr lang="en-US" sz="1600" dirty="0">
                <a:solidFill>
                  <a:schemeClr val="bg1"/>
                </a:solidFill>
                <a:latin typeface="+mn-lt"/>
                <a:sym typeface="Helvetica Neue Light"/>
              </a:rPr>
              <a:t>Advisor</a:t>
            </a:r>
            <a:r>
              <a:rPr lang="en-US" dirty="0">
                <a:solidFill>
                  <a:schemeClr val="bg1"/>
                </a:solidFill>
                <a:latin typeface="+mn-lt"/>
                <a:sym typeface="Helvetica Neue Light"/>
              </a:rPr>
              <a:t>: Rakesh Kumar</a:t>
            </a:r>
            <a:endParaRPr dirty="0">
              <a:solidFill>
                <a:schemeClr val="bg1"/>
              </a:solidFill>
              <a:latin typeface="+mn-lt"/>
            </a:endParaRPr>
          </a:p>
        </p:txBody>
      </p:sp>
    </p:spTree>
    <p:extLst>
      <p:ext uri="{BB962C8B-B14F-4D97-AF65-F5344CB8AC3E}">
        <p14:creationId xmlns:p14="http://schemas.microsoft.com/office/powerpoint/2010/main" val="2981613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22" name="Google Shape;147;p7">
            <a:extLst>
              <a:ext uri="{FF2B5EF4-FFF2-40B4-BE49-F238E27FC236}">
                <a16:creationId xmlns:a16="http://schemas.microsoft.com/office/drawing/2014/main" id="{BC43AD2D-5D81-7F48-BDB1-FF7D6C2C26C9}"/>
              </a:ext>
            </a:extLst>
          </p:cNvPr>
          <p:cNvSpPr txBox="1">
            <a:spLocks noGrp="1"/>
          </p:cNvSpPr>
          <p:nvPr>
            <p:ph type="body" idx="1"/>
          </p:nvPr>
        </p:nvSpPr>
        <p:spPr>
          <a:xfrm>
            <a:off x="376810" y="1334279"/>
            <a:ext cx="6686464" cy="4821102"/>
          </a:xfrm>
          <a:prstGeom prst="rect">
            <a:avLst/>
          </a:prstGeom>
          <a:noFill/>
          <a:ln>
            <a:noFill/>
          </a:ln>
        </p:spPr>
        <p:txBody>
          <a:bodyPr spcFirstLastPara="1" wrap="square" lIns="91425" tIns="45700" rIns="91425" bIns="45700" anchor="t" anchorCtr="0">
            <a:noAutofit/>
          </a:bodyPr>
          <a:lstStyle/>
          <a:p>
            <a:pPr marL="0" lvl="0" indent="0">
              <a:lnSpc>
                <a:spcPct val="100000"/>
              </a:lnSpc>
              <a:spcBef>
                <a:spcPts val="0"/>
              </a:spcBef>
              <a:buSzPts val="3000"/>
              <a:buNone/>
            </a:pPr>
            <a:r>
              <a:rPr lang="en-US" sz="2000" b="1" dirty="0">
                <a:solidFill>
                  <a:srgbClr val="E84B36"/>
                </a:solidFill>
                <a:latin typeface="Arial" panose="020B0604020202020204" pitchFamily="34" charset="0"/>
                <a:cs typeface="Arial" panose="020B0604020202020204" pitchFamily="34" charset="0"/>
              </a:rPr>
              <a:t>Area Modeling</a:t>
            </a:r>
          </a:p>
          <a:p>
            <a:pPr marL="0" lvl="0" indent="0">
              <a:lnSpc>
                <a:spcPct val="100000"/>
              </a:lnSpc>
              <a:spcBef>
                <a:spcPts val="0"/>
              </a:spcBef>
              <a:buSzPts val="3000"/>
              <a:buNone/>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In addition to DVFS, compute core area are also scaled with frequency beyond a threshold to account for microarchitecture and low-level synthesis adjustments.</a:t>
            </a:r>
          </a:p>
          <a:p>
            <a:pPr marL="742950" lvl="1"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Logic and memory areas have different scaling ratio.</a:t>
            </a:r>
          </a:p>
          <a:p>
            <a:pPr marL="742950" lvl="1"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Used CACTI SRAM simulator to estimate L1/L2/L3 density.</a:t>
            </a: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Only considers design with &lt; 1000 mm² area.</a:t>
            </a: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Compute die area must be large enough to fit bumps for power delivery, memory interface, and I/O. Add dead space otherwise.</a:t>
            </a: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Compute die perimeter must be long enough for wire fan out within package. We assume power delivery wires do not fan out for minimal routing distance.</a:t>
            </a:r>
          </a:p>
          <a:p>
            <a:pPr marL="285750" indent="-285750">
              <a:lnSpc>
                <a:spcPct val="100000"/>
              </a:lnSpc>
              <a:spcBef>
                <a:spcPts val="0"/>
              </a:spcBef>
              <a:buSzPts val="2000"/>
            </a:pPr>
            <a:endParaRPr lang="en-US" sz="20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20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20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742950" lvl="1"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p:txBody>
      </p:sp>
      <p:sp>
        <p:nvSpPr>
          <p:cNvPr id="23" name="Google Shape;145;p7">
            <a:extLst>
              <a:ext uri="{FF2B5EF4-FFF2-40B4-BE49-F238E27FC236}">
                <a16:creationId xmlns:a16="http://schemas.microsoft.com/office/drawing/2014/main" id="{FDEE7B6D-A7C8-994C-8D8F-3B5642DDADF3}"/>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5" name="Google Shape;100;p1">
            <a:extLst>
              <a:ext uri="{FF2B5EF4-FFF2-40B4-BE49-F238E27FC236}">
                <a16:creationId xmlns:a16="http://schemas.microsoft.com/office/drawing/2014/main" id="{06EF868E-28B3-4C43-BCFA-FC6900201C7F}"/>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sp>
        <p:nvSpPr>
          <p:cNvPr id="26" name="Google Shape;145;p7">
            <a:extLst>
              <a:ext uri="{FF2B5EF4-FFF2-40B4-BE49-F238E27FC236}">
                <a16:creationId xmlns:a16="http://schemas.microsoft.com/office/drawing/2014/main" id="{4B423D87-C7F0-3D43-8A69-A6DCC8FE53CE}"/>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27" name="Picture 26" descr="A close up of a logo&#10;&#10;Description automatically generated">
            <a:extLst>
              <a:ext uri="{FF2B5EF4-FFF2-40B4-BE49-F238E27FC236}">
                <a16:creationId xmlns:a16="http://schemas.microsoft.com/office/drawing/2014/main" id="{DB2F77FD-36D4-524F-AFDF-E8C3EF809B69}"/>
              </a:ext>
            </a:extLst>
          </p:cNvPr>
          <p:cNvPicPr>
            <a:picLocks noChangeAspect="1"/>
          </p:cNvPicPr>
          <p:nvPr/>
        </p:nvPicPr>
        <p:blipFill>
          <a:blip r:embed="rId3"/>
          <a:stretch>
            <a:fillRect/>
          </a:stretch>
        </p:blipFill>
        <p:spPr>
          <a:xfrm>
            <a:off x="11554210" y="228014"/>
            <a:ext cx="277906" cy="401420"/>
          </a:xfrm>
          <a:prstGeom prst="rect">
            <a:avLst/>
          </a:prstGeom>
        </p:spPr>
      </p:pic>
      <p:sp>
        <p:nvSpPr>
          <p:cNvPr id="28" name="Google Shape;100;p1">
            <a:extLst>
              <a:ext uri="{FF2B5EF4-FFF2-40B4-BE49-F238E27FC236}">
                <a16:creationId xmlns:a16="http://schemas.microsoft.com/office/drawing/2014/main" id="{972A3F75-3131-1546-9A51-95D3D7BFF074}"/>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b="1" u="none" strike="noStrike" cap="none" dirty="0">
                <a:solidFill>
                  <a:schemeClr val="lt1"/>
                </a:solidFill>
                <a:latin typeface="+mn-lt"/>
                <a:ea typeface="Helvetica Neue Light"/>
                <a:cs typeface="Helvetica Neue Light"/>
                <a:sym typeface="Helvetica Neue Light"/>
              </a:rPr>
              <a:t>DSE Framework</a:t>
            </a:r>
            <a:endParaRPr lang="en-US" sz="2400" b="1" dirty="0">
              <a:solidFill>
                <a:schemeClr val="lt1"/>
              </a:solidFill>
              <a:latin typeface="+mn-lt"/>
              <a:ea typeface="Helvetica Neue Light"/>
              <a:cs typeface="Helvetica Neue Light"/>
              <a:sym typeface="Helvetica Neue Light"/>
            </a:endParaRPr>
          </a:p>
        </p:txBody>
      </p:sp>
      <p:sp>
        <p:nvSpPr>
          <p:cNvPr id="19" name="Google Shape;100;p1">
            <a:extLst>
              <a:ext uri="{FF2B5EF4-FFF2-40B4-BE49-F238E27FC236}">
                <a16:creationId xmlns:a16="http://schemas.microsoft.com/office/drawing/2014/main" id="{D5426478-82D9-AE45-8683-F1ABAAFCD51D}"/>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pic>
        <p:nvPicPr>
          <p:cNvPr id="3" name="Picture 2">
            <a:extLst>
              <a:ext uri="{FF2B5EF4-FFF2-40B4-BE49-F238E27FC236}">
                <a16:creationId xmlns:a16="http://schemas.microsoft.com/office/drawing/2014/main" id="{377CFB32-F6EA-0961-26D8-DDC36A279807}"/>
              </a:ext>
            </a:extLst>
          </p:cNvPr>
          <p:cNvPicPr>
            <a:picLocks noChangeAspect="1"/>
          </p:cNvPicPr>
          <p:nvPr/>
        </p:nvPicPr>
        <p:blipFill>
          <a:blip r:embed="rId4"/>
          <a:stretch>
            <a:fillRect/>
          </a:stretch>
        </p:blipFill>
        <p:spPr>
          <a:xfrm>
            <a:off x="9031836" y="1531798"/>
            <a:ext cx="3061100" cy="968957"/>
          </a:xfrm>
          <a:prstGeom prst="rect">
            <a:avLst/>
          </a:prstGeom>
        </p:spPr>
      </p:pic>
      <p:pic>
        <p:nvPicPr>
          <p:cNvPr id="8" name="Picture 7">
            <a:extLst>
              <a:ext uri="{FF2B5EF4-FFF2-40B4-BE49-F238E27FC236}">
                <a16:creationId xmlns:a16="http://schemas.microsoft.com/office/drawing/2014/main" id="{609DE88A-BA4F-E70B-2628-72C65419CB42}"/>
              </a:ext>
            </a:extLst>
          </p:cNvPr>
          <p:cNvPicPr>
            <a:picLocks noChangeAspect="1"/>
          </p:cNvPicPr>
          <p:nvPr/>
        </p:nvPicPr>
        <p:blipFill>
          <a:blip r:embed="rId5"/>
          <a:stretch>
            <a:fillRect/>
          </a:stretch>
        </p:blipFill>
        <p:spPr>
          <a:xfrm>
            <a:off x="3933609" y="943831"/>
            <a:ext cx="8159327" cy="781583"/>
          </a:xfrm>
          <a:prstGeom prst="rect">
            <a:avLst/>
          </a:prstGeom>
        </p:spPr>
      </p:pic>
      <p:pic>
        <p:nvPicPr>
          <p:cNvPr id="11" name="Picture 10">
            <a:extLst>
              <a:ext uri="{FF2B5EF4-FFF2-40B4-BE49-F238E27FC236}">
                <a16:creationId xmlns:a16="http://schemas.microsoft.com/office/drawing/2014/main" id="{F3C309DC-EB45-0E82-3445-7B67BF6837BC}"/>
              </a:ext>
            </a:extLst>
          </p:cNvPr>
          <p:cNvPicPr>
            <a:picLocks noChangeAspect="1"/>
          </p:cNvPicPr>
          <p:nvPr/>
        </p:nvPicPr>
        <p:blipFill>
          <a:blip r:embed="rId6"/>
          <a:stretch>
            <a:fillRect/>
          </a:stretch>
        </p:blipFill>
        <p:spPr>
          <a:xfrm>
            <a:off x="8041109" y="2372325"/>
            <a:ext cx="4150891" cy="912655"/>
          </a:xfrm>
          <a:prstGeom prst="rect">
            <a:avLst/>
          </a:prstGeom>
        </p:spPr>
      </p:pic>
      <p:pic>
        <p:nvPicPr>
          <p:cNvPr id="17" name="Picture 16">
            <a:extLst>
              <a:ext uri="{FF2B5EF4-FFF2-40B4-BE49-F238E27FC236}">
                <a16:creationId xmlns:a16="http://schemas.microsoft.com/office/drawing/2014/main" id="{C716AC5D-72D1-C7FE-61A6-8F21B6BEE790}"/>
              </a:ext>
            </a:extLst>
          </p:cNvPr>
          <p:cNvPicPr>
            <a:picLocks noChangeAspect="1"/>
          </p:cNvPicPr>
          <p:nvPr/>
        </p:nvPicPr>
        <p:blipFill>
          <a:blip r:embed="rId7"/>
          <a:stretch>
            <a:fillRect/>
          </a:stretch>
        </p:blipFill>
        <p:spPr>
          <a:xfrm>
            <a:off x="6599583" y="3269581"/>
            <a:ext cx="5592417" cy="679633"/>
          </a:xfrm>
          <a:prstGeom prst="rect">
            <a:avLst/>
          </a:prstGeom>
        </p:spPr>
      </p:pic>
    </p:spTree>
    <p:extLst>
      <p:ext uri="{BB962C8B-B14F-4D97-AF65-F5344CB8AC3E}">
        <p14:creationId xmlns:p14="http://schemas.microsoft.com/office/powerpoint/2010/main" val="3494917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22" name="Google Shape;147;p7">
            <a:extLst>
              <a:ext uri="{FF2B5EF4-FFF2-40B4-BE49-F238E27FC236}">
                <a16:creationId xmlns:a16="http://schemas.microsoft.com/office/drawing/2014/main" id="{BC43AD2D-5D81-7F48-BDB1-FF7D6C2C26C9}"/>
              </a:ext>
            </a:extLst>
          </p:cNvPr>
          <p:cNvSpPr txBox="1">
            <a:spLocks noGrp="1"/>
          </p:cNvSpPr>
          <p:nvPr>
            <p:ph type="body" idx="1"/>
          </p:nvPr>
        </p:nvSpPr>
        <p:spPr>
          <a:xfrm>
            <a:off x="376810" y="1334279"/>
            <a:ext cx="6686464" cy="4821102"/>
          </a:xfrm>
          <a:prstGeom prst="rect">
            <a:avLst/>
          </a:prstGeom>
          <a:noFill/>
          <a:ln>
            <a:noFill/>
          </a:ln>
        </p:spPr>
        <p:txBody>
          <a:bodyPr spcFirstLastPara="1" wrap="square" lIns="91425" tIns="45700" rIns="91425" bIns="45700" anchor="t" anchorCtr="0">
            <a:noAutofit/>
          </a:bodyPr>
          <a:lstStyle/>
          <a:p>
            <a:pPr marL="0" lvl="0" indent="0">
              <a:lnSpc>
                <a:spcPct val="100000"/>
              </a:lnSpc>
              <a:spcBef>
                <a:spcPts val="0"/>
              </a:spcBef>
              <a:buSzPts val="3000"/>
              <a:buNone/>
            </a:pPr>
            <a:r>
              <a:rPr lang="en-US" sz="2000" b="1" dirty="0">
                <a:solidFill>
                  <a:srgbClr val="E84B36"/>
                </a:solidFill>
                <a:latin typeface="Arial" panose="020B0604020202020204" pitchFamily="34" charset="0"/>
                <a:cs typeface="Arial" panose="020B0604020202020204" pitchFamily="34" charset="0"/>
              </a:rPr>
              <a:t>Cost Modeling</a:t>
            </a:r>
          </a:p>
          <a:p>
            <a:pPr marL="0" lvl="0" indent="0">
              <a:lnSpc>
                <a:spcPct val="100000"/>
              </a:lnSpc>
              <a:spcBef>
                <a:spcPts val="0"/>
              </a:spcBef>
              <a:buSzPts val="3000"/>
              <a:buNone/>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0" lvl="0" indent="0">
              <a:lnSpc>
                <a:spcPct val="100000"/>
              </a:lnSpc>
              <a:spcBef>
                <a:spcPts val="0"/>
              </a:spcBef>
              <a:buSzPts val="3000"/>
              <a:buNone/>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Logic versus memory impact yield differently (easier to apply redundancy techniques on regular structure like caches to improve yield). Used CACTI to estimate percentage of cache area dedicated to SRAM cells.</a:t>
            </a: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Estimate yield for both compute die and silicon interposer with the negative binomial model.</a:t>
            </a: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HBM package have different area than DDR. HBM package need to supply power to HBM DRAM stack but do not need to expose memory interface pins.</a:t>
            </a: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p:txBody>
      </p:sp>
      <p:sp>
        <p:nvSpPr>
          <p:cNvPr id="23" name="Google Shape;145;p7">
            <a:extLst>
              <a:ext uri="{FF2B5EF4-FFF2-40B4-BE49-F238E27FC236}">
                <a16:creationId xmlns:a16="http://schemas.microsoft.com/office/drawing/2014/main" id="{FDEE7B6D-A7C8-994C-8D8F-3B5642DDADF3}"/>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5" name="Google Shape;100;p1">
            <a:extLst>
              <a:ext uri="{FF2B5EF4-FFF2-40B4-BE49-F238E27FC236}">
                <a16:creationId xmlns:a16="http://schemas.microsoft.com/office/drawing/2014/main" id="{06EF868E-28B3-4C43-BCFA-FC6900201C7F}"/>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sp>
        <p:nvSpPr>
          <p:cNvPr id="26" name="Google Shape;145;p7">
            <a:extLst>
              <a:ext uri="{FF2B5EF4-FFF2-40B4-BE49-F238E27FC236}">
                <a16:creationId xmlns:a16="http://schemas.microsoft.com/office/drawing/2014/main" id="{4B423D87-C7F0-3D43-8A69-A6DCC8FE53CE}"/>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27" name="Picture 26" descr="A close up of a logo&#10;&#10;Description automatically generated">
            <a:extLst>
              <a:ext uri="{FF2B5EF4-FFF2-40B4-BE49-F238E27FC236}">
                <a16:creationId xmlns:a16="http://schemas.microsoft.com/office/drawing/2014/main" id="{DB2F77FD-36D4-524F-AFDF-E8C3EF809B69}"/>
              </a:ext>
            </a:extLst>
          </p:cNvPr>
          <p:cNvPicPr>
            <a:picLocks noChangeAspect="1"/>
          </p:cNvPicPr>
          <p:nvPr/>
        </p:nvPicPr>
        <p:blipFill>
          <a:blip r:embed="rId3"/>
          <a:stretch>
            <a:fillRect/>
          </a:stretch>
        </p:blipFill>
        <p:spPr>
          <a:xfrm>
            <a:off x="11554210" y="228014"/>
            <a:ext cx="277906" cy="401420"/>
          </a:xfrm>
          <a:prstGeom prst="rect">
            <a:avLst/>
          </a:prstGeom>
        </p:spPr>
      </p:pic>
      <p:sp>
        <p:nvSpPr>
          <p:cNvPr id="28" name="Google Shape;100;p1">
            <a:extLst>
              <a:ext uri="{FF2B5EF4-FFF2-40B4-BE49-F238E27FC236}">
                <a16:creationId xmlns:a16="http://schemas.microsoft.com/office/drawing/2014/main" id="{972A3F75-3131-1546-9A51-95D3D7BFF074}"/>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b="1" u="none" strike="noStrike" cap="none" dirty="0">
                <a:solidFill>
                  <a:schemeClr val="lt1"/>
                </a:solidFill>
                <a:latin typeface="+mn-lt"/>
                <a:ea typeface="Helvetica Neue Light"/>
                <a:cs typeface="Helvetica Neue Light"/>
                <a:sym typeface="Helvetica Neue Light"/>
              </a:rPr>
              <a:t>DSE Framework</a:t>
            </a:r>
            <a:endParaRPr lang="en-US" sz="2400" b="1" dirty="0">
              <a:solidFill>
                <a:schemeClr val="lt1"/>
              </a:solidFill>
              <a:latin typeface="+mn-lt"/>
              <a:ea typeface="Helvetica Neue Light"/>
              <a:cs typeface="Helvetica Neue Light"/>
              <a:sym typeface="Helvetica Neue Light"/>
            </a:endParaRPr>
          </a:p>
        </p:txBody>
      </p:sp>
      <p:sp>
        <p:nvSpPr>
          <p:cNvPr id="19" name="Google Shape;100;p1">
            <a:extLst>
              <a:ext uri="{FF2B5EF4-FFF2-40B4-BE49-F238E27FC236}">
                <a16:creationId xmlns:a16="http://schemas.microsoft.com/office/drawing/2014/main" id="{D5426478-82D9-AE45-8683-F1ABAAFCD51D}"/>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pic>
        <p:nvPicPr>
          <p:cNvPr id="3" name="Picture 2">
            <a:extLst>
              <a:ext uri="{FF2B5EF4-FFF2-40B4-BE49-F238E27FC236}">
                <a16:creationId xmlns:a16="http://schemas.microsoft.com/office/drawing/2014/main" id="{CAD4AA6D-3E7B-8FD5-5EB9-01520B6AED88}"/>
              </a:ext>
            </a:extLst>
          </p:cNvPr>
          <p:cNvPicPr>
            <a:picLocks noChangeAspect="1"/>
          </p:cNvPicPr>
          <p:nvPr/>
        </p:nvPicPr>
        <p:blipFill>
          <a:blip r:embed="rId4"/>
          <a:stretch>
            <a:fillRect/>
          </a:stretch>
        </p:blipFill>
        <p:spPr>
          <a:xfrm>
            <a:off x="8432243" y="947307"/>
            <a:ext cx="3759757" cy="885013"/>
          </a:xfrm>
          <a:prstGeom prst="rect">
            <a:avLst/>
          </a:prstGeom>
        </p:spPr>
      </p:pic>
      <p:pic>
        <p:nvPicPr>
          <p:cNvPr id="6" name="Picture 5">
            <a:extLst>
              <a:ext uri="{FF2B5EF4-FFF2-40B4-BE49-F238E27FC236}">
                <a16:creationId xmlns:a16="http://schemas.microsoft.com/office/drawing/2014/main" id="{87AE242A-BC41-8C9A-4445-5886852BB1C3}"/>
              </a:ext>
            </a:extLst>
          </p:cNvPr>
          <p:cNvPicPr>
            <a:picLocks noChangeAspect="1"/>
          </p:cNvPicPr>
          <p:nvPr/>
        </p:nvPicPr>
        <p:blipFill>
          <a:blip r:embed="rId5"/>
          <a:stretch>
            <a:fillRect/>
          </a:stretch>
        </p:blipFill>
        <p:spPr>
          <a:xfrm>
            <a:off x="8307827" y="1918445"/>
            <a:ext cx="3759757" cy="751951"/>
          </a:xfrm>
          <a:prstGeom prst="rect">
            <a:avLst/>
          </a:prstGeom>
        </p:spPr>
      </p:pic>
      <p:pic>
        <p:nvPicPr>
          <p:cNvPr id="8" name="Picture 7">
            <a:extLst>
              <a:ext uri="{FF2B5EF4-FFF2-40B4-BE49-F238E27FC236}">
                <a16:creationId xmlns:a16="http://schemas.microsoft.com/office/drawing/2014/main" id="{2388D097-751B-83E2-9163-2277F8285F40}"/>
              </a:ext>
            </a:extLst>
          </p:cNvPr>
          <p:cNvPicPr>
            <a:picLocks noChangeAspect="1"/>
          </p:cNvPicPr>
          <p:nvPr/>
        </p:nvPicPr>
        <p:blipFill>
          <a:blip r:embed="rId6"/>
          <a:stretch>
            <a:fillRect/>
          </a:stretch>
        </p:blipFill>
        <p:spPr>
          <a:xfrm>
            <a:off x="3042545" y="4592713"/>
            <a:ext cx="9149455" cy="772434"/>
          </a:xfrm>
          <a:prstGeom prst="rect">
            <a:avLst/>
          </a:prstGeom>
        </p:spPr>
      </p:pic>
      <p:pic>
        <p:nvPicPr>
          <p:cNvPr id="15" name="Picture 14">
            <a:extLst>
              <a:ext uri="{FF2B5EF4-FFF2-40B4-BE49-F238E27FC236}">
                <a16:creationId xmlns:a16="http://schemas.microsoft.com/office/drawing/2014/main" id="{E2814176-9BE5-1B9E-99B2-FDDAC7B1550B}"/>
              </a:ext>
            </a:extLst>
          </p:cNvPr>
          <p:cNvPicPr>
            <a:picLocks noChangeAspect="1"/>
          </p:cNvPicPr>
          <p:nvPr/>
        </p:nvPicPr>
        <p:blipFill>
          <a:blip r:embed="rId7"/>
          <a:stretch>
            <a:fillRect/>
          </a:stretch>
        </p:blipFill>
        <p:spPr>
          <a:xfrm>
            <a:off x="3633746" y="5365148"/>
            <a:ext cx="8558254" cy="777106"/>
          </a:xfrm>
          <a:prstGeom prst="rect">
            <a:avLst/>
          </a:prstGeom>
        </p:spPr>
      </p:pic>
    </p:spTree>
    <p:extLst>
      <p:ext uri="{BB962C8B-B14F-4D97-AF65-F5344CB8AC3E}">
        <p14:creationId xmlns:p14="http://schemas.microsoft.com/office/powerpoint/2010/main" val="2532627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45;p7">
            <a:extLst>
              <a:ext uri="{FF2B5EF4-FFF2-40B4-BE49-F238E27FC236}">
                <a16:creationId xmlns:a16="http://schemas.microsoft.com/office/drawing/2014/main" id="{FB597F24-5AC0-9E4E-8B36-8FB9DE99BE0F}"/>
              </a:ext>
            </a:extLst>
          </p:cNvPr>
          <p:cNvSpPr/>
          <p:nvPr/>
        </p:nvSpPr>
        <p:spPr>
          <a:xfrm rot="10800000" flipH="1">
            <a:off x="0" y="8162"/>
            <a:ext cx="12192000" cy="6858000"/>
          </a:xfrm>
          <a:prstGeom prst="rect">
            <a:avLst/>
          </a:prstGeom>
          <a:gradFill flip="none" rotWithShape="1">
            <a:gsLst>
              <a:gs pos="0">
                <a:srgbClr val="1B4284"/>
              </a:gs>
              <a:gs pos="100000">
                <a:srgbClr val="13294B"/>
              </a:gs>
            </a:gsLst>
            <a:lin ang="1890000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7" name="Picture 6" descr="A picture containing building, street&#10;&#10;Description automatically generated">
            <a:extLst>
              <a:ext uri="{FF2B5EF4-FFF2-40B4-BE49-F238E27FC236}">
                <a16:creationId xmlns:a16="http://schemas.microsoft.com/office/drawing/2014/main" id="{717B7D2E-6B93-DB49-81CB-CD48A1153DD3}"/>
              </a:ext>
            </a:extLst>
          </p:cNvPr>
          <p:cNvPicPr>
            <a:picLocks noChangeAspect="1"/>
          </p:cNvPicPr>
          <p:nvPr/>
        </p:nvPicPr>
        <p:blipFill>
          <a:blip r:embed="rId3">
            <a:alphaModFix amt="25000"/>
          </a:blip>
          <a:stretch>
            <a:fillRect/>
          </a:stretch>
        </p:blipFill>
        <p:spPr>
          <a:xfrm>
            <a:off x="0" y="8162"/>
            <a:ext cx="12192000" cy="6858000"/>
          </a:xfrm>
          <a:prstGeom prst="rect">
            <a:avLst/>
          </a:prstGeom>
        </p:spPr>
      </p:pic>
      <p:pic>
        <p:nvPicPr>
          <p:cNvPr id="9" name="Picture 8" descr="A close up of a logo&#10;&#10;Description automatically generated">
            <a:extLst>
              <a:ext uri="{FF2B5EF4-FFF2-40B4-BE49-F238E27FC236}">
                <a16:creationId xmlns:a16="http://schemas.microsoft.com/office/drawing/2014/main" id="{FA95B940-6B3C-0C47-A381-DCF406EBD215}"/>
              </a:ext>
            </a:extLst>
          </p:cNvPr>
          <p:cNvPicPr>
            <a:picLocks noChangeAspect="1"/>
          </p:cNvPicPr>
          <p:nvPr/>
        </p:nvPicPr>
        <p:blipFill>
          <a:blip r:embed="rId4"/>
          <a:stretch>
            <a:fillRect/>
          </a:stretch>
        </p:blipFill>
        <p:spPr>
          <a:xfrm>
            <a:off x="11554210" y="235709"/>
            <a:ext cx="277906" cy="401420"/>
          </a:xfrm>
          <a:prstGeom prst="rect">
            <a:avLst/>
          </a:prstGeom>
        </p:spPr>
      </p:pic>
      <p:sp>
        <p:nvSpPr>
          <p:cNvPr id="11" name="Google Shape;100;p1">
            <a:extLst>
              <a:ext uri="{FF2B5EF4-FFF2-40B4-BE49-F238E27FC236}">
                <a16:creationId xmlns:a16="http://schemas.microsoft.com/office/drawing/2014/main" id="{306BA419-8D50-5D4C-94E5-1DF4AAA8F390}"/>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sp>
        <p:nvSpPr>
          <p:cNvPr id="12" name="Google Shape;123;p4">
            <a:extLst>
              <a:ext uri="{FF2B5EF4-FFF2-40B4-BE49-F238E27FC236}">
                <a16:creationId xmlns:a16="http://schemas.microsoft.com/office/drawing/2014/main" id="{00DF8F85-9B48-104E-9E43-C984BC40DD4F}"/>
              </a:ext>
            </a:extLst>
          </p:cNvPr>
          <p:cNvSpPr txBox="1"/>
          <p:nvPr/>
        </p:nvSpPr>
        <p:spPr>
          <a:xfrm>
            <a:off x="1295400" y="3086989"/>
            <a:ext cx="9601200" cy="106178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4500" b="1" dirty="0">
                <a:solidFill>
                  <a:schemeClr val="lt1"/>
                </a:solidFill>
                <a:latin typeface="+mn-lt"/>
                <a:ea typeface="Helvetica Neue"/>
                <a:cs typeface="Helvetica Neue"/>
                <a:sym typeface="Helvetica Neue"/>
              </a:rPr>
              <a:t>Results</a:t>
            </a:r>
            <a:endParaRPr lang="en-US" sz="4500" b="1" dirty="0">
              <a:solidFill>
                <a:schemeClr val="bg1"/>
              </a:solidFill>
              <a:latin typeface="+mn-lt"/>
              <a:ea typeface="Helvetica Neue"/>
              <a:cs typeface="Helvetica Neue"/>
              <a:sym typeface="Helvetica Neue"/>
            </a:endParaRPr>
          </a:p>
          <a:p>
            <a:pPr marL="0" marR="0" lvl="0" indent="0" algn="ctr" rtl="0">
              <a:spcBef>
                <a:spcPts val="0"/>
              </a:spcBef>
              <a:spcAft>
                <a:spcPts val="0"/>
              </a:spcAft>
              <a:buNone/>
            </a:pPr>
            <a:endParaRPr lang="en-US" sz="1800" b="1" dirty="0">
              <a:solidFill>
                <a:schemeClr val="bg1"/>
              </a:solidFill>
              <a:latin typeface="+mn-lt"/>
              <a:ea typeface="Helvetica Neue"/>
              <a:cs typeface="Helvetica Neue"/>
              <a:sym typeface="Helvetica Neue"/>
            </a:endParaRPr>
          </a:p>
        </p:txBody>
      </p:sp>
      <p:sp>
        <p:nvSpPr>
          <p:cNvPr id="13" name="Google Shape;125;p4">
            <a:extLst>
              <a:ext uri="{FF2B5EF4-FFF2-40B4-BE49-F238E27FC236}">
                <a16:creationId xmlns:a16="http://schemas.microsoft.com/office/drawing/2014/main" id="{CD16C340-4A79-0845-9097-71B0EB5D23C1}"/>
              </a:ext>
            </a:extLst>
          </p:cNvPr>
          <p:cNvSpPr/>
          <p:nvPr/>
        </p:nvSpPr>
        <p:spPr>
          <a:xfrm>
            <a:off x="5520230" y="1704276"/>
            <a:ext cx="1151540" cy="111983"/>
          </a:xfrm>
          <a:prstGeom prst="rect">
            <a:avLst/>
          </a:prstGeom>
          <a:solidFill>
            <a:srgbClr val="FF552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00;p1">
            <a:extLst>
              <a:ext uri="{FF2B5EF4-FFF2-40B4-BE49-F238E27FC236}">
                <a16:creationId xmlns:a16="http://schemas.microsoft.com/office/drawing/2014/main" id="{0BDB2703-7E62-DD44-A99B-A4D6C2F06C16}"/>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spTree>
    <p:extLst>
      <p:ext uri="{BB962C8B-B14F-4D97-AF65-F5344CB8AC3E}">
        <p14:creationId xmlns:p14="http://schemas.microsoft.com/office/powerpoint/2010/main" val="950475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22" name="Google Shape;147;p7">
            <a:extLst>
              <a:ext uri="{FF2B5EF4-FFF2-40B4-BE49-F238E27FC236}">
                <a16:creationId xmlns:a16="http://schemas.microsoft.com/office/drawing/2014/main" id="{BC43AD2D-5D81-7F48-BDB1-FF7D6C2C26C9}"/>
              </a:ext>
            </a:extLst>
          </p:cNvPr>
          <p:cNvSpPr txBox="1">
            <a:spLocks noGrp="1"/>
          </p:cNvSpPr>
          <p:nvPr>
            <p:ph type="body" idx="1"/>
          </p:nvPr>
        </p:nvSpPr>
        <p:spPr>
          <a:xfrm>
            <a:off x="75985" y="877423"/>
            <a:ext cx="11733027" cy="5482542"/>
          </a:xfrm>
          <a:prstGeom prst="rect">
            <a:avLst/>
          </a:prstGeom>
          <a:noFill/>
          <a:ln>
            <a:noFill/>
          </a:ln>
        </p:spPr>
        <p:txBody>
          <a:bodyPr spcFirstLastPara="1" wrap="square" lIns="91425" tIns="45700" rIns="91425" bIns="45700" anchor="t" anchorCtr="0">
            <a:noAutofit/>
          </a:bodyPr>
          <a:lstStyle/>
          <a:p>
            <a:pPr marL="0" lvl="0" indent="0">
              <a:lnSpc>
                <a:spcPct val="100000"/>
              </a:lnSpc>
              <a:spcBef>
                <a:spcPts val="0"/>
              </a:spcBef>
              <a:buSzPts val="3000"/>
              <a:buNone/>
            </a:pPr>
            <a:r>
              <a:rPr lang="en-US" sz="2000" b="1" dirty="0">
                <a:solidFill>
                  <a:srgbClr val="E84B36"/>
                </a:solidFill>
                <a:latin typeface="Arial" panose="020B0604020202020204" pitchFamily="34" charset="0"/>
                <a:cs typeface="Arial" panose="020B0604020202020204" pitchFamily="34" charset="0"/>
              </a:rPr>
              <a:t>Analyzing Performance Characteristics</a:t>
            </a:r>
          </a:p>
          <a:p>
            <a:pPr marL="0" lvl="0" indent="0">
              <a:lnSpc>
                <a:spcPct val="100000"/>
              </a:lnSpc>
              <a:spcBef>
                <a:spcPts val="0"/>
              </a:spcBef>
              <a:buSzPts val="3000"/>
              <a:buNone/>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We observed regions where the system performance is bounded by compute core-L3 bandwidth, L3-main memory bandwidth, and compute throughput.</a:t>
            </a: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p:txBody>
      </p:sp>
      <p:sp>
        <p:nvSpPr>
          <p:cNvPr id="23" name="Google Shape;145;p7">
            <a:extLst>
              <a:ext uri="{FF2B5EF4-FFF2-40B4-BE49-F238E27FC236}">
                <a16:creationId xmlns:a16="http://schemas.microsoft.com/office/drawing/2014/main" id="{FDEE7B6D-A7C8-994C-8D8F-3B5642DDADF3}"/>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5" name="Google Shape;100;p1">
            <a:extLst>
              <a:ext uri="{FF2B5EF4-FFF2-40B4-BE49-F238E27FC236}">
                <a16:creationId xmlns:a16="http://schemas.microsoft.com/office/drawing/2014/main" id="{06EF868E-28B3-4C43-BCFA-FC6900201C7F}"/>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sp>
        <p:nvSpPr>
          <p:cNvPr id="26" name="Google Shape;145;p7">
            <a:extLst>
              <a:ext uri="{FF2B5EF4-FFF2-40B4-BE49-F238E27FC236}">
                <a16:creationId xmlns:a16="http://schemas.microsoft.com/office/drawing/2014/main" id="{4B423D87-C7F0-3D43-8A69-A6DCC8FE53CE}"/>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27" name="Picture 26" descr="A close up of a logo&#10;&#10;Description automatically generated">
            <a:extLst>
              <a:ext uri="{FF2B5EF4-FFF2-40B4-BE49-F238E27FC236}">
                <a16:creationId xmlns:a16="http://schemas.microsoft.com/office/drawing/2014/main" id="{DB2F77FD-36D4-524F-AFDF-E8C3EF809B69}"/>
              </a:ext>
            </a:extLst>
          </p:cNvPr>
          <p:cNvPicPr>
            <a:picLocks noChangeAspect="1"/>
          </p:cNvPicPr>
          <p:nvPr/>
        </p:nvPicPr>
        <p:blipFill>
          <a:blip r:embed="rId3"/>
          <a:stretch>
            <a:fillRect/>
          </a:stretch>
        </p:blipFill>
        <p:spPr>
          <a:xfrm>
            <a:off x="11554210" y="228014"/>
            <a:ext cx="277906" cy="401420"/>
          </a:xfrm>
          <a:prstGeom prst="rect">
            <a:avLst/>
          </a:prstGeom>
        </p:spPr>
      </p:pic>
      <p:sp>
        <p:nvSpPr>
          <p:cNvPr id="28" name="Google Shape;100;p1">
            <a:extLst>
              <a:ext uri="{FF2B5EF4-FFF2-40B4-BE49-F238E27FC236}">
                <a16:creationId xmlns:a16="http://schemas.microsoft.com/office/drawing/2014/main" id="{972A3F75-3131-1546-9A51-95D3D7BFF074}"/>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b="1" u="none" strike="noStrike" cap="none" dirty="0">
                <a:solidFill>
                  <a:schemeClr val="lt1"/>
                </a:solidFill>
                <a:latin typeface="+mn-lt"/>
                <a:ea typeface="Helvetica Neue Light"/>
                <a:cs typeface="Helvetica Neue Light"/>
                <a:sym typeface="Helvetica Neue Light"/>
              </a:rPr>
              <a:t>Results</a:t>
            </a:r>
            <a:endParaRPr lang="en-US" sz="2400" b="1" dirty="0">
              <a:solidFill>
                <a:schemeClr val="lt1"/>
              </a:solidFill>
              <a:latin typeface="+mn-lt"/>
              <a:ea typeface="Helvetica Neue Light"/>
              <a:cs typeface="Helvetica Neue Light"/>
              <a:sym typeface="Helvetica Neue Light"/>
            </a:endParaRPr>
          </a:p>
        </p:txBody>
      </p:sp>
      <p:sp>
        <p:nvSpPr>
          <p:cNvPr id="19" name="Google Shape;100;p1">
            <a:extLst>
              <a:ext uri="{FF2B5EF4-FFF2-40B4-BE49-F238E27FC236}">
                <a16:creationId xmlns:a16="http://schemas.microsoft.com/office/drawing/2014/main" id="{D5426478-82D9-AE45-8683-F1ABAAFCD51D}"/>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pic>
        <p:nvPicPr>
          <p:cNvPr id="10" name="Picture 9" descr="Chart">
            <a:extLst>
              <a:ext uri="{FF2B5EF4-FFF2-40B4-BE49-F238E27FC236}">
                <a16:creationId xmlns:a16="http://schemas.microsoft.com/office/drawing/2014/main" id="{A923A625-D2A1-808B-689F-BC5B980C6D1B}"/>
              </a:ext>
            </a:extLst>
          </p:cNvPr>
          <p:cNvPicPr>
            <a:picLocks noChangeAspect="1"/>
          </p:cNvPicPr>
          <p:nvPr/>
        </p:nvPicPr>
        <p:blipFill rotWithShape="1">
          <a:blip r:embed="rId4"/>
          <a:srcRect l="5580" t="6890" r="7003" b="3301"/>
          <a:stretch/>
        </p:blipFill>
        <p:spPr>
          <a:xfrm>
            <a:off x="376807" y="1280160"/>
            <a:ext cx="5955528" cy="4079019"/>
          </a:xfrm>
          <a:prstGeom prst="rect">
            <a:avLst/>
          </a:prstGeom>
        </p:spPr>
      </p:pic>
      <p:pic>
        <p:nvPicPr>
          <p:cNvPr id="12" name="Picture 11" descr="Chart, line chart&#10;&#10;Description automatically generated">
            <a:extLst>
              <a:ext uri="{FF2B5EF4-FFF2-40B4-BE49-F238E27FC236}">
                <a16:creationId xmlns:a16="http://schemas.microsoft.com/office/drawing/2014/main" id="{B46596ED-6F45-67CD-D8FC-345839E67E76}"/>
              </a:ext>
            </a:extLst>
          </p:cNvPr>
          <p:cNvPicPr>
            <a:picLocks noChangeAspect="1"/>
          </p:cNvPicPr>
          <p:nvPr/>
        </p:nvPicPr>
        <p:blipFill rotWithShape="1">
          <a:blip r:embed="rId5"/>
          <a:srcRect l="5365" t="8297" r="8013" b="4213"/>
          <a:stretch/>
        </p:blipFill>
        <p:spPr>
          <a:xfrm>
            <a:off x="6511430" y="3191480"/>
            <a:ext cx="3300512" cy="2222371"/>
          </a:xfrm>
          <a:prstGeom prst="rect">
            <a:avLst/>
          </a:prstGeom>
        </p:spPr>
      </p:pic>
      <p:pic>
        <p:nvPicPr>
          <p:cNvPr id="14" name="Picture 13" descr="Chart, line chart&#10;&#10;Description automatically generated">
            <a:extLst>
              <a:ext uri="{FF2B5EF4-FFF2-40B4-BE49-F238E27FC236}">
                <a16:creationId xmlns:a16="http://schemas.microsoft.com/office/drawing/2014/main" id="{6E5D4283-2B04-401A-0F0F-142247FD490A}"/>
              </a:ext>
            </a:extLst>
          </p:cNvPr>
          <p:cNvPicPr>
            <a:picLocks noChangeAspect="1"/>
          </p:cNvPicPr>
          <p:nvPr/>
        </p:nvPicPr>
        <p:blipFill rotWithShape="1">
          <a:blip r:embed="rId6"/>
          <a:srcRect l="4885" t="8205" r="7264" b="3678"/>
          <a:stretch/>
        </p:blipFill>
        <p:spPr>
          <a:xfrm>
            <a:off x="6509268" y="979788"/>
            <a:ext cx="3302674" cy="2208475"/>
          </a:xfrm>
          <a:prstGeom prst="rect">
            <a:avLst/>
          </a:prstGeom>
        </p:spPr>
      </p:pic>
    </p:spTree>
    <p:extLst>
      <p:ext uri="{BB962C8B-B14F-4D97-AF65-F5344CB8AC3E}">
        <p14:creationId xmlns:p14="http://schemas.microsoft.com/office/powerpoint/2010/main" val="1510320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22" name="Google Shape;147;p7">
            <a:extLst>
              <a:ext uri="{FF2B5EF4-FFF2-40B4-BE49-F238E27FC236}">
                <a16:creationId xmlns:a16="http://schemas.microsoft.com/office/drawing/2014/main" id="{BC43AD2D-5D81-7F48-BDB1-FF7D6C2C26C9}"/>
              </a:ext>
            </a:extLst>
          </p:cNvPr>
          <p:cNvSpPr txBox="1">
            <a:spLocks noGrp="1"/>
          </p:cNvSpPr>
          <p:nvPr>
            <p:ph type="body" idx="1"/>
          </p:nvPr>
        </p:nvSpPr>
        <p:spPr>
          <a:xfrm>
            <a:off x="75985" y="877423"/>
            <a:ext cx="11733027" cy="5482542"/>
          </a:xfrm>
          <a:prstGeom prst="rect">
            <a:avLst/>
          </a:prstGeom>
          <a:noFill/>
          <a:ln>
            <a:noFill/>
          </a:ln>
        </p:spPr>
        <p:txBody>
          <a:bodyPr spcFirstLastPara="1" wrap="square" lIns="91425" tIns="45700" rIns="91425" bIns="45700" anchor="t" anchorCtr="0">
            <a:noAutofit/>
          </a:bodyPr>
          <a:lstStyle/>
          <a:p>
            <a:pPr marL="0" lvl="0" indent="0">
              <a:lnSpc>
                <a:spcPct val="100000"/>
              </a:lnSpc>
              <a:spcBef>
                <a:spcPts val="0"/>
              </a:spcBef>
              <a:buSzPts val="3000"/>
              <a:buNone/>
            </a:pPr>
            <a:r>
              <a:rPr lang="en-US" sz="2000" b="1" dirty="0">
                <a:solidFill>
                  <a:srgbClr val="E84B36"/>
                </a:solidFill>
                <a:latin typeface="Arial" panose="020B0604020202020204" pitchFamily="34" charset="0"/>
                <a:cs typeface="Arial" panose="020B0604020202020204" pitchFamily="34" charset="0"/>
              </a:rPr>
              <a:t>Cost Composition Analysis for Iso-L3 Capacity</a:t>
            </a:r>
          </a:p>
          <a:p>
            <a:pPr marL="0" lvl="0" indent="0">
              <a:lnSpc>
                <a:spcPct val="100000"/>
              </a:lnSpc>
              <a:spcBef>
                <a:spcPts val="0"/>
              </a:spcBef>
              <a:buSzPts val="3000"/>
              <a:buNone/>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For the same L3 capacity, we observed that the reference HBM system has a higher memory cost and total cost but a lower package cost compared to any DDR systems.</a:t>
            </a: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p:txBody>
      </p:sp>
      <p:sp>
        <p:nvSpPr>
          <p:cNvPr id="23" name="Google Shape;145;p7">
            <a:extLst>
              <a:ext uri="{FF2B5EF4-FFF2-40B4-BE49-F238E27FC236}">
                <a16:creationId xmlns:a16="http://schemas.microsoft.com/office/drawing/2014/main" id="{FDEE7B6D-A7C8-994C-8D8F-3B5642DDADF3}"/>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5" name="Google Shape;100;p1">
            <a:extLst>
              <a:ext uri="{FF2B5EF4-FFF2-40B4-BE49-F238E27FC236}">
                <a16:creationId xmlns:a16="http://schemas.microsoft.com/office/drawing/2014/main" id="{06EF868E-28B3-4C43-BCFA-FC6900201C7F}"/>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sp>
        <p:nvSpPr>
          <p:cNvPr id="26" name="Google Shape;145;p7">
            <a:extLst>
              <a:ext uri="{FF2B5EF4-FFF2-40B4-BE49-F238E27FC236}">
                <a16:creationId xmlns:a16="http://schemas.microsoft.com/office/drawing/2014/main" id="{4B423D87-C7F0-3D43-8A69-A6DCC8FE53CE}"/>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27" name="Picture 26" descr="A close up of a logo&#10;&#10;Description automatically generated">
            <a:extLst>
              <a:ext uri="{FF2B5EF4-FFF2-40B4-BE49-F238E27FC236}">
                <a16:creationId xmlns:a16="http://schemas.microsoft.com/office/drawing/2014/main" id="{DB2F77FD-36D4-524F-AFDF-E8C3EF809B69}"/>
              </a:ext>
            </a:extLst>
          </p:cNvPr>
          <p:cNvPicPr>
            <a:picLocks noChangeAspect="1"/>
          </p:cNvPicPr>
          <p:nvPr/>
        </p:nvPicPr>
        <p:blipFill>
          <a:blip r:embed="rId3"/>
          <a:stretch>
            <a:fillRect/>
          </a:stretch>
        </p:blipFill>
        <p:spPr>
          <a:xfrm>
            <a:off x="11554210" y="228014"/>
            <a:ext cx="277906" cy="401420"/>
          </a:xfrm>
          <a:prstGeom prst="rect">
            <a:avLst/>
          </a:prstGeom>
        </p:spPr>
      </p:pic>
      <p:sp>
        <p:nvSpPr>
          <p:cNvPr id="28" name="Google Shape;100;p1">
            <a:extLst>
              <a:ext uri="{FF2B5EF4-FFF2-40B4-BE49-F238E27FC236}">
                <a16:creationId xmlns:a16="http://schemas.microsoft.com/office/drawing/2014/main" id="{972A3F75-3131-1546-9A51-95D3D7BFF074}"/>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b="1" u="none" strike="noStrike" cap="none" dirty="0">
                <a:solidFill>
                  <a:schemeClr val="lt1"/>
                </a:solidFill>
                <a:latin typeface="+mn-lt"/>
                <a:ea typeface="Helvetica Neue Light"/>
                <a:cs typeface="Helvetica Neue Light"/>
                <a:sym typeface="Helvetica Neue Light"/>
              </a:rPr>
              <a:t>Results</a:t>
            </a:r>
            <a:endParaRPr lang="en-US" sz="2400" b="1" dirty="0">
              <a:solidFill>
                <a:schemeClr val="lt1"/>
              </a:solidFill>
              <a:latin typeface="+mn-lt"/>
              <a:ea typeface="Helvetica Neue Light"/>
              <a:cs typeface="Helvetica Neue Light"/>
              <a:sym typeface="Helvetica Neue Light"/>
            </a:endParaRPr>
          </a:p>
        </p:txBody>
      </p:sp>
      <p:sp>
        <p:nvSpPr>
          <p:cNvPr id="19" name="Google Shape;100;p1">
            <a:extLst>
              <a:ext uri="{FF2B5EF4-FFF2-40B4-BE49-F238E27FC236}">
                <a16:creationId xmlns:a16="http://schemas.microsoft.com/office/drawing/2014/main" id="{D5426478-82D9-AE45-8683-F1ABAAFCD51D}"/>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pic>
        <p:nvPicPr>
          <p:cNvPr id="3" name="Graphic 2">
            <a:extLst>
              <a:ext uri="{FF2B5EF4-FFF2-40B4-BE49-F238E27FC236}">
                <a16:creationId xmlns:a16="http://schemas.microsoft.com/office/drawing/2014/main" id="{835F51F3-5BD1-5435-43CB-4D7DE51ADD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09141" y="1259777"/>
            <a:ext cx="8373717" cy="4464747"/>
          </a:xfrm>
          <a:prstGeom prst="rect">
            <a:avLst/>
          </a:prstGeom>
        </p:spPr>
      </p:pic>
    </p:spTree>
    <p:extLst>
      <p:ext uri="{BB962C8B-B14F-4D97-AF65-F5344CB8AC3E}">
        <p14:creationId xmlns:p14="http://schemas.microsoft.com/office/powerpoint/2010/main" val="3799599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22" name="Google Shape;147;p7">
            <a:extLst>
              <a:ext uri="{FF2B5EF4-FFF2-40B4-BE49-F238E27FC236}">
                <a16:creationId xmlns:a16="http://schemas.microsoft.com/office/drawing/2014/main" id="{BC43AD2D-5D81-7F48-BDB1-FF7D6C2C26C9}"/>
              </a:ext>
            </a:extLst>
          </p:cNvPr>
          <p:cNvSpPr txBox="1">
            <a:spLocks noGrp="1"/>
          </p:cNvSpPr>
          <p:nvPr>
            <p:ph type="body" idx="1"/>
          </p:nvPr>
        </p:nvSpPr>
        <p:spPr>
          <a:xfrm>
            <a:off x="75985" y="877423"/>
            <a:ext cx="11733027" cy="5482542"/>
          </a:xfrm>
          <a:prstGeom prst="rect">
            <a:avLst/>
          </a:prstGeom>
          <a:noFill/>
          <a:ln>
            <a:noFill/>
          </a:ln>
        </p:spPr>
        <p:txBody>
          <a:bodyPr spcFirstLastPara="1" wrap="square" lIns="91425" tIns="45700" rIns="91425" bIns="45700" anchor="t" anchorCtr="0">
            <a:noAutofit/>
          </a:bodyPr>
          <a:lstStyle/>
          <a:p>
            <a:pPr marL="0" lvl="0" indent="0">
              <a:lnSpc>
                <a:spcPct val="100000"/>
              </a:lnSpc>
              <a:spcBef>
                <a:spcPts val="0"/>
              </a:spcBef>
              <a:buSzPts val="3000"/>
              <a:buNone/>
            </a:pPr>
            <a:r>
              <a:rPr lang="en-US" sz="2000" b="1" dirty="0">
                <a:solidFill>
                  <a:srgbClr val="E84B36"/>
                </a:solidFill>
                <a:latin typeface="Arial" panose="020B0604020202020204" pitchFamily="34" charset="0"/>
                <a:cs typeface="Arial" panose="020B0604020202020204" pitchFamily="34" charset="0"/>
              </a:rPr>
              <a:t>Performance and Cost Trade-off</a:t>
            </a:r>
          </a:p>
          <a:p>
            <a:pPr marL="0" lvl="0" indent="0">
              <a:lnSpc>
                <a:spcPct val="100000"/>
              </a:lnSpc>
              <a:spcBef>
                <a:spcPts val="0"/>
              </a:spcBef>
              <a:buSzPts val="3000"/>
              <a:buNone/>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Across a range of application profiles from compute to memory intensive, we demonstrated that the reference HBM system has the highest system cost but outperforms DDR systems in compute die area, package area, and compute die power for iso-performance comparisons. </a:t>
            </a: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p:txBody>
      </p:sp>
      <p:sp>
        <p:nvSpPr>
          <p:cNvPr id="23" name="Google Shape;145;p7">
            <a:extLst>
              <a:ext uri="{FF2B5EF4-FFF2-40B4-BE49-F238E27FC236}">
                <a16:creationId xmlns:a16="http://schemas.microsoft.com/office/drawing/2014/main" id="{FDEE7B6D-A7C8-994C-8D8F-3B5642DDADF3}"/>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5" name="Google Shape;100;p1">
            <a:extLst>
              <a:ext uri="{FF2B5EF4-FFF2-40B4-BE49-F238E27FC236}">
                <a16:creationId xmlns:a16="http://schemas.microsoft.com/office/drawing/2014/main" id="{06EF868E-28B3-4C43-BCFA-FC6900201C7F}"/>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sp>
        <p:nvSpPr>
          <p:cNvPr id="26" name="Google Shape;145;p7">
            <a:extLst>
              <a:ext uri="{FF2B5EF4-FFF2-40B4-BE49-F238E27FC236}">
                <a16:creationId xmlns:a16="http://schemas.microsoft.com/office/drawing/2014/main" id="{4B423D87-C7F0-3D43-8A69-A6DCC8FE53CE}"/>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27" name="Picture 26" descr="A close up of a logo&#10;&#10;Description automatically generated">
            <a:extLst>
              <a:ext uri="{FF2B5EF4-FFF2-40B4-BE49-F238E27FC236}">
                <a16:creationId xmlns:a16="http://schemas.microsoft.com/office/drawing/2014/main" id="{DB2F77FD-36D4-524F-AFDF-E8C3EF809B69}"/>
              </a:ext>
            </a:extLst>
          </p:cNvPr>
          <p:cNvPicPr>
            <a:picLocks noChangeAspect="1"/>
          </p:cNvPicPr>
          <p:nvPr/>
        </p:nvPicPr>
        <p:blipFill>
          <a:blip r:embed="rId3"/>
          <a:stretch>
            <a:fillRect/>
          </a:stretch>
        </p:blipFill>
        <p:spPr>
          <a:xfrm>
            <a:off x="11554210" y="228014"/>
            <a:ext cx="277906" cy="401420"/>
          </a:xfrm>
          <a:prstGeom prst="rect">
            <a:avLst/>
          </a:prstGeom>
        </p:spPr>
      </p:pic>
      <p:sp>
        <p:nvSpPr>
          <p:cNvPr id="28" name="Google Shape;100;p1">
            <a:extLst>
              <a:ext uri="{FF2B5EF4-FFF2-40B4-BE49-F238E27FC236}">
                <a16:creationId xmlns:a16="http://schemas.microsoft.com/office/drawing/2014/main" id="{972A3F75-3131-1546-9A51-95D3D7BFF074}"/>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b="1" u="none" strike="noStrike" cap="none" dirty="0">
                <a:solidFill>
                  <a:schemeClr val="lt1"/>
                </a:solidFill>
                <a:latin typeface="+mn-lt"/>
                <a:ea typeface="Helvetica Neue Light"/>
                <a:cs typeface="Helvetica Neue Light"/>
                <a:sym typeface="Helvetica Neue Light"/>
              </a:rPr>
              <a:t>Results</a:t>
            </a:r>
            <a:endParaRPr lang="en-US" sz="2400" b="1" dirty="0">
              <a:solidFill>
                <a:schemeClr val="lt1"/>
              </a:solidFill>
              <a:latin typeface="+mn-lt"/>
              <a:ea typeface="Helvetica Neue Light"/>
              <a:cs typeface="Helvetica Neue Light"/>
              <a:sym typeface="Helvetica Neue Light"/>
            </a:endParaRPr>
          </a:p>
        </p:txBody>
      </p:sp>
      <p:sp>
        <p:nvSpPr>
          <p:cNvPr id="19" name="Google Shape;100;p1">
            <a:extLst>
              <a:ext uri="{FF2B5EF4-FFF2-40B4-BE49-F238E27FC236}">
                <a16:creationId xmlns:a16="http://schemas.microsoft.com/office/drawing/2014/main" id="{D5426478-82D9-AE45-8683-F1ABAAFCD51D}"/>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pic>
        <p:nvPicPr>
          <p:cNvPr id="3" name="Picture 2" descr="Chart&#10;&#10;Description automatically generated">
            <a:extLst>
              <a:ext uri="{FF2B5EF4-FFF2-40B4-BE49-F238E27FC236}">
                <a16:creationId xmlns:a16="http://schemas.microsoft.com/office/drawing/2014/main" id="{FB97899A-475D-23D2-EAB5-5750F33326FE}"/>
              </a:ext>
            </a:extLst>
          </p:cNvPr>
          <p:cNvPicPr>
            <a:picLocks noChangeAspect="1"/>
          </p:cNvPicPr>
          <p:nvPr/>
        </p:nvPicPr>
        <p:blipFill rotWithShape="1">
          <a:blip r:embed="rId4"/>
          <a:srcRect l="5815" t="7404" r="8374" b="3952"/>
          <a:stretch/>
        </p:blipFill>
        <p:spPr>
          <a:xfrm>
            <a:off x="6334964" y="1005490"/>
            <a:ext cx="2926192" cy="2015190"/>
          </a:xfrm>
          <a:prstGeom prst="rect">
            <a:avLst/>
          </a:prstGeom>
        </p:spPr>
      </p:pic>
      <p:pic>
        <p:nvPicPr>
          <p:cNvPr id="5" name="Picture 4" descr="Chart&#10;&#10;Description automatically generated">
            <a:extLst>
              <a:ext uri="{FF2B5EF4-FFF2-40B4-BE49-F238E27FC236}">
                <a16:creationId xmlns:a16="http://schemas.microsoft.com/office/drawing/2014/main" id="{3998EE83-87AD-6020-EB01-8DA22A214F9E}"/>
              </a:ext>
            </a:extLst>
          </p:cNvPr>
          <p:cNvPicPr>
            <a:picLocks noChangeAspect="1"/>
          </p:cNvPicPr>
          <p:nvPr/>
        </p:nvPicPr>
        <p:blipFill rotWithShape="1">
          <a:blip r:embed="rId5"/>
          <a:srcRect l="5086" t="7262" r="7640" b="3884"/>
          <a:stretch/>
        </p:blipFill>
        <p:spPr>
          <a:xfrm>
            <a:off x="9180005" y="1021713"/>
            <a:ext cx="3011995" cy="2044362"/>
          </a:xfrm>
          <a:prstGeom prst="rect">
            <a:avLst/>
          </a:prstGeom>
        </p:spPr>
      </p:pic>
      <p:pic>
        <p:nvPicPr>
          <p:cNvPr id="7" name="Picture 6" descr="Chart&#10;&#10;Description automatically generated">
            <a:extLst>
              <a:ext uri="{FF2B5EF4-FFF2-40B4-BE49-F238E27FC236}">
                <a16:creationId xmlns:a16="http://schemas.microsoft.com/office/drawing/2014/main" id="{C28CE961-CA24-B6F0-8F81-390BA3893770}"/>
              </a:ext>
            </a:extLst>
          </p:cNvPr>
          <p:cNvPicPr>
            <a:picLocks noChangeAspect="1"/>
          </p:cNvPicPr>
          <p:nvPr/>
        </p:nvPicPr>
        <p:blipFill rotWithShape="1">
          <a:blip r:embed="rId6"/>
          <a:srcRect l="5604" t="7519" r="7749" b="3252"/>
          <a:stretch/>
        </p:blipFill>
        <p:spPr>
          <a:xfrm>
            <a:off x="250181" y="1372081"/>
            <a:ext cx="6108689" cy="4193832"/>
          </a:xfrm>
          <a:prstGeom prst="rect">
            <a:avLst/>
          </a:prstGeom>
        </p:spPr>
      </p:pic>
      <p:pic>
        <p:nvPicPr>
          <p:cNvPr id="9" name="Picture 8" descr="Chart&#10;&#10;Description automatically generated">
            <a:extLst>
              <a:ext uri="{FF2B5EF4-FFF2-40B4-BE49-F238E27FC236}">
                <a16:creationId xmlns:a16="http://schemas.microsoft.com/office/drawing/2014/main" id="{793A3397-DFD7-D40B-031E-0CC2E1C4018A}"/>
              </a:ext>
            </a:extLst>
          </p:cNvPr>
          <p:cNvPicPr>
            <a:picLocks noChangeAspect="1"/>
          </p:cNvPicPr>
          <p:nvPr/>
        </p:nvPicPr>
        <p:blipFill rotWithShape="1">
          <a:blip r:embed="rId7"/>
          <a:srcRect l="5870" t="7869" r="7838" b="3601"/>
          <a:stretch/>
        </p:blipFill>
        <p:spPr>
          <a:xfrm>
            <a:off x="6334963" y="3143123"/>
            <a:ext cx="2926193" cy="2001371"/>
          </a:xfrm>
          <a:prstGeom prst="rect">
            <a:avLst/>
          </a:prstGeom>
        </p:spPr>
      </p:pic>
    </p:spTree>
    <p:extLst>
      <p:ext uri="{BB962C8B-B14F-4D97-AF65-F5344CB8AC3E}">
        <p14:creationId xmlns:p14="http://schemas.microsoft.com/office/powerpoint/2010/main" val="762937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22" name="Google Shape;147;p7">
            <a:extLst>
              <a:ext uri="{FF2B5EF4-FFF2-40B4-BE49-F238E27FC236}">
                <a16:creationId xmlns:a16="http://schemas.microsoft.com/office/drawing/2014/main" id="{BC43AD2D-5D81-7F48-BDB1-FF7D6C2C26C9}"/>
              </a:ext>
            </a:extLst>
          </p:cNvPr>
          <p:cNvSpPr txBox="1">
            <a:spLocks noGrp="1"/>
          </p:cNvSpPr>
          <p:nvPr>
            <p:ph type="body" idx="1"/>
          </p:nvPr>
        </p:nvSpPr>
        <p:spPr>
          <a:xfrm>
            <a:off x="75985" y="877423"/>
            <a:ext cx="11733027" cy="5482542"/>
          </a:xfrm>
          <a:prstGeom prst="rect">
            <a:avLst/>
          </a:prstGeom>
          <a:noFill/>
          <a:ln>
            <a:noFill/>
          </a:ln>
        </p:spPr>
        <p:txBody>
          <a:bodyPr spcFirstLastPara="1" wrap="square" lIns="91425" tIns="45700" rIns="91425" bIns="45700" anchor="t" anchorCtr="0">
            <a:noAutofit/>
          </a:bodyPr>
          <a:lstStyle/>
          <a:p>
            <a:pPr marL="0" lvl="0" indent="0">
              <a:lnSpc>
                <a:spcPct val="100000"/>
              </a:lnSpc>
              <a:spcBef>
                <a:spcPts val="0"/>
              </a:spcBef>
              <a:buSzPts val="3000"/>
              <a:buNone/>
            </a:pPr>
            <a:r>
              <a:rPr lang="en-US" sz="2000" b="1" dirty="0">
                <a:solidFill>
                  <a:srgbClr val="E84B36"/>
                </a:solidFill>
                <a:latin typeface="Arial" panose="020B0604020202020204" pitchFamily="34" charset="0"/>
                <a:cs typeface="Arial" panose="020B0604020202020204" pitchFamily="34" charset="0"/>
              </a:rPr>
              <a:t>Performance and Cost Trade-off (Memory-Intensive Application Profile)</a:t>
            </a:r>
          </a:p>
          <a:p>
            <a:pPr marL="0" lvl="0" indent="0">
              <a:lnSpc>
                <a:spcPct val="100000"/>
              </a:lnSpc>
              <a:spcBef>
                <a:spcPts val="0"/>
              </a:spcBef>
              <a:buSzPts val="3000"/>
              <a:buNone/>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Across a range of application profiles from compute to memory intensive, we demonstrated that the reference HBM system has the highest system cost but outperforms DDR systems in compute die area, package area, and compute die power for iso-performance comparisons. </a:t>
            </a: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p:txBody>
      </p:sp>
      <p:sp>
        <p:nvSpPr>
          <p:cNvPr id="23" name="Google Shape;145;p7">
            <a:extLst>
              <a:ext uri="{FF2B5EF4-FFF2-40B4-BE49-F238E27FC236}">
                <a16:creationId xmlns:a16="http://schemas.microsoft.com/office/drawing/2014/main" id="{FDEE7B6D-A7C8-994C-8D8F-3B5642DDADF3}"/>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5" name="Google Shape;100;p1">
            <a:extLst>
              <a:ext uri="{FF2B5EF4-FFF2-40B4-BE49-F238E27FC236}">
                <a16:creationId xmlns:a16="http://schemas.microsoft.com/office/drawing/2014/main" id="{06EF868E-28B3-4C43-BCFA-FC6900201C7F}"/>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sp>
        <p:nvSpPr>
          <p:cNvPr id="26" name="Google Shape;145;p7">
            <a:extLst>
              <a:ext uri="{FF2B5EF4-FFF2-40B4-BE49-F238E27FC236}">
                <a16:creationId xmlns:a16="http://schemas.microsoft.com/office/drawing/2014/main" id="{4B423D87-C7F0-3D43-8A69-A6DCC8FE53CE}"/>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27" name="Picture 26" descr="A close up of a logo&#10;&#10;Description automatically generated">
            <a:extLst>
              <a:ext uri="{FF2B5EF4-FFF2-40B4-BE49-F238E27FC236}">
                <a16:creationId xmlns:a16="http://schemas.microsoft.com/office/drawing/2014/main" id="{DB2F77FD-36D4-524F-AFDF-E8C3EF809B69}"/>
              </a:ext>
            </a:extLst>
          </p:cNvPr>
          <p:cNvPicPr>
            <a:picLocks noChangeAspect="1"/>
          </p:cNvPicPr>
          <p:nvPr/>
        </p:nvPicPr>
        <p:blipFill>
          <a:blip r:embed="rId3"/>
          <a:stretch>
            <a:fillRect/>
          </a:stretch>
        </p:blipFill>
        <p:spPr>
          <a:xfrm>
            <a:off x="11554210" y="228014"/>
            <a:ext cx="277906" cy="401420"/>
          </a:xfrm>
          <a:prstGeom prst="rect">
            <a:avLst/>
          </a:prstGeom>
        </p:spPr>
      </p:pic>
      <p:sp>
        <p:nvSpPr>
          <p:cNvPr id="28" name="Google Shape;100;p1">
            <a:extLst>
              <a:ext uri="{FF2B5EF4-FFF2-40B4-BE49-F238E27FC236}">
                <a16:creationId xmlns:a16="http://schemas.microsoft.com/office/drawing/2014/main" id="{972A3F75-3131-1546-9A51-95D3D7BFF074}"/>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b="1" u="none" strike="noStrike" cap="none" dirty="0">
                <a:solidFill>
                  <a:schemeClr val="lt1"/>
                </a:solidFill>
                <a:latin typeface="+mn-lt"/>
                <a:ea typeface="Helvetica Neue Light"/>
                <a:cs typeface="Helvetica Neue Light"/>
                <a:sym typeface="Helvetica Neue Light"/>
              </a:rPr>
              <a:t>Results</a:t>
            </a:r>
            <a:endParaRPr lang="en-US" sz="2400" b="1" dirty="0">
              <a:solidFill>
                <a:schemeClr val="lt1"/>
              </a:solidFill>
              <a:latin typeface="+mn-lt"/>
              <a:ea typeface="Helvetica Neue Light"/>
              <a:cs typeface="Helvetica Neue Light"/>
              <a:sym typeface="Helvetica Neue Light"/>
            </a:endParaRPr>
          </a:p>
        </p:txBody>
      </p:sp>
      <p:sp>
        <p:nvSpPr>
          <p:cNvPr id="19" name="Google Shape;100;p1">
            <a:extLst>
              <a:ext uri="{FF2B5EF4-FFF2-40B4-BE49-F238E27FC236}">
                <a16:creationId xmlns:a16="http://schemas.microsoft.com/office/drawing/2014/main" id="{D5426478-82D9-AE45-8683-F1ABAAFCD51D}"/>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pic>
        <p:nvPicPr>
          <p:cNvPr id="3" name="Picture 2" descr="Chart, line chart&#10;&#10;Description automatically generated">
            <a:extLst>
              <a:ext uri="{FF2B5EF4-FFF2-40B4-BE49-F238E27FC236}">
                <a16:creationId xmlns:a16="http://schemas.microsoft.com/office/drawing/2014/main" id="{B1314DB2-C746-478D-1286-AED835A23A3A}"/>
              </a:ext>
            </a:extLst>
          </p:cNvPr>
          <p:cNvPicPr>
            <a:picLocks noChangeAspect="1"/>
          </p:cNvPicPr>
          <p:nvPr/>
        </p:nvPicPr>
        <p:blipFill rotWithShape="1">
          <a:blip r:embed="rId4"/>
          <a:srcRect l="5933" t="7030" r="8532" b="3173"/>
          <a:stretch/>
        </p:blipFill>
        <p:spPr>
          <a:xfrm>
            <a:off x="6644339" y="1414174"/>
            <a:ext cx="2635320" cy="1844440"/>
          </a:xfrm>
          <a:prstGeom prst="rect">
            <a:avLst/>
          </a:prstGeom>
        </p:spPr>
      </p:pic>
      <p:pic>
        <p:nvPicPr>
          <p:cNvPr id="5" name="Picture 4" descr="Chart, scatter chart&#10;&#10;Description automatically generated">
            <a:extLst>
              <a:ext uri="{FF2B5EF4-FFF2-40B4-BE49-F238E27FC236}">
                <a16:creationId xmlns:a16="http://schemas.microsoft.com/office/drawing/2014/main" id="{815ED112-E2A5-15CD-7022-FE223D76CB05}"/>
              </a:ext>
            </a:extLst>
          </p:cNvPr>
          <p:cNvPicPr>
            <a:picLocks noChangeAspect="1"/>
          </p:cNvPicPr>
          <p:nvPr/>
        </p:nvPicPr>
        <p:blipFill rotWithShape="1">
          <a:blip r:embed="rId5"/>
          <a:srcRect l="5624" t="7964" r="7759" b="3940"/>
          <a:stretch/>
        </p:blipFill>
        <p:spPr>
          <a:xfrm>
            <a:off x="9380075" y="1401862"/>
            <a:ext cx="2808611" cy="1904395"/>
          </a:xfrm>
          <a:prstGeom prst="rect">
            <a:avLst/>
          </a:prstGeom>
        </p:spPr>
      </p:pic>
      <p:pic>
        <p:nvPicPr>
          <p:cNvPr id="7" name="Picture 6" descr="Chart&#10;&#10;Description automatically generated">
            <a:extLst>
              <a:ext uri="{FF2B5EF4-FFF2-40B4-BE49-F238E27FC236}">
                <a16:creationId xmlns:a16="http://schemas.microsoft.com/office/drawing/2014/main" id="{EA133715-EB8B-5C75-716E-51439C240D0A}"/>
              </a:ext>
            </a:extLst>
          </p:cNvPr>
          <p:cNvPicPr>
            <a:picLocks noChangeAspect="1"/>
          </p:cNvPicPr>
          <p:nvPr/>
        </p:nvPicPr>
        <p:blipFill rotWithShape="1">
          <a:blip r:embed="rId6"/>
          <a:srcRect l="5767" t="8061" r="8357" b="3965"/>
          <a:stretch/>
        </p:blipFill>
        <p:spPr>
          <a:xfrm>
            <a:off x="45631" y="1226470"/>
            <a:ext cx="6498292" cy="4438115"/>
          </a:xfrm>
          <a:prstGeom prst="rect">
            <a:avLst/>
          </a:prstGeom>
        </p:spPr>
      </p:pic>
      <p:pic>
        <p:nvPicPr>
          <p:cNvPr id="9" name="Picture 8" descr="Chart&#10;&#10;Description automatically generated">
            <a:extLst>
              <a:ext uri="{FF2B5EF4-FFF2-40B4-BE49-F238E27FC236}">
                <a16:creationId xmlns:a16="http://schemas.microsoft.com/office/drawing/2014/main" id="{FD7712D7-03ED-9024-D89D-966ADBFC681E}"/>
              </a:ext>
            </a:extLst>
          </p:cNvPr>
          <p:cNvPicPr>
            <a:picLocks noChangeAspect="1"/>
          </p:cNvPicPr>
          <p:nvPr/>
        </p:nvPicPr>
        <p:blipFill rotWithShape="1">
          <a:blip r:embed="rId7"/>
          <a:srcRect l="6077" t="8173" r="9131" b="4269"/>
          <a:stretch/>
        </p:blipFill>
        <p:spPr>
          <a:xfrm>
            <a:off x="6649826" y="3445527"/>
            <a:ext cx="2808611" cy="1933462"/>
          </a:xfrm>
          <a:prstGeom prst="rect">
            <a:avLst/>
          </a:prstGeom>
        </p:spPr>
      </p:pic>
    </p:spTree>
    <p:extLst>
      <p:ext uri="{BB962C8B-B14F-4D97-AF65-F5344CB8AC3E}">
        <p14:creationId xmlns:p14="http://schemas.microsoft.com/office/powerpoint/2010/main" val="14978003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22" name="Google Shape;147;p7">
            <a:extLst>
              <a:ext uri="{FF2B5EF4-FFF2-40B4-BE49-F238E27FC236}">
                <a16:creationId xmlns:a16="http://schemas.microsoft.com/office/drawing/2014/main" id="{BC43AD2D-5D81-7F48-BDB1-FF7D6C2C26C9}"/>
              </a:ext>
            </a:extLst>
          </p:cNvPr>
          <p:cNvSpPr txBox="1">
            <a:spLocks noGrp="1"/>
          </p:cNvSpPr>
          <p:nvPr>
            <p:ph type="body" idx="1"/>
          </p:nvPr>
        </p:nvSpPr>
        <p:spPr>
          <a:xfrm>
            <a:off x="75985" y="877423"/>
            <a:ext cx="11733027" cy="5482542"/>
          </a:xfrm>
          <a:prstGeom prst="rect">
            <a:avLst/>
          </a:prstGeom>
          <a:noFill/>
          <a:ln>
            <a:noFill/>
          </a:ln>
        </p:spPr>
        <p:txBody>
          <a:bodyPr spcFirstLastPara="1" wrap="square" lIns="91425" tIns="45700" rIns="91425" bIns="45700" anchor="t" anchorCtr="0">
            <a:noAutofit/>
          </a:bodyPr>
          <a:lstStyle/>
          <a:p>
            <a:pPr marL="0" lvl="0" indent="0">
              <a:lnSpc>
                <a:spcPct val="100000"/>
              </a:lnSpc>
              <a:spcBef>
                <a:spcPts val="0"/>
              </a:spcBef>
              <a:buSzPts val="3000"/>
              <a:buNone/>
            </a:pPr>
            <a:r>
              <a:rPr lang="en-US" sz="2000" b="1" dirty="0">
                <a:solidFill>
                  <a:srgbClr val="E84B36"/>
                </a:solidFill>
                <a:latin typeface="Arial" panose="020B0604020202020204" pitchFamily="34" charset="0"/>
                <a:cs typeface="Arial" panose="020B0604020202020204" pitchFamily="34" charset="0"/>
              </a:rPr>
              <a:t>Performance and Cost Trade-off (Compute-Intensive Application Profile)</a:t>
            </a:r>
          </a:p>
          <a:p>
            <a:pPr marL="0" lvl="0" indent="0">
              <a:lnSpc>
                <a:spcPct val="100000"/>
              </a:lnSpc>
              <a:spcBef>
                <a:spcPts val="0"/>
              </a:spcBef>
              <a:buSzPts val="3000"/>
              <a:buNone/>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Across a range of application profiles from compute to memory intensive, we demonstrated that the reference HBM system has the highest system cost but outperforms DDR systems in compute die area, package area, and compute die power for iso-performance comparisons. </a:t>
            </a: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p:txBody>
      </p:sp>
      <p:sp>
        <p:nvSpPr>
          <p:cNvPr id="23" name="Google Shape;145;p7">
            <a:extLst>
              <a:ext uri="{FF2B5EF4-FFF2-40B4-BE49-F238E27FC236}">
                <a16:creationId xmlns:a16="http://schemas.microsoft.com/office/drawing/2014/main" id="{FDEE7B6D-A7C8-994C-8D8F-3B5642DDADF3}"/>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5" name="Google Shape;100;p1">
            <a:extLst>
              <a:ext uri="{FF2B5EF4-FFF2-40B4-BE49-F238E27FC236}">
                <a16:creationId xmlns:a16="http://schemas.microsoft.com/office/drawing/2014/main" id="{06EF868E-28B3-4C43-BCFA-FC6900201C7F}"/>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sp>
        <p:nvSpPr>
          <p:cNvPr id="26" name="Google Shape;145;p7">
            <a:extLst>
              <a:ext uri="{FF2B5EF4-FFF2-40B4-BE49-F238E27FC236}">
                <a16:creationId xmlns:a16="http://schemas.microsoft.com/office/drawing/2014/main" id="{4B423D87-C7F0-3D43-8A69-A6DCC8FE53CE}"/>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27" name="Picture 26" descr="A close up of a logo&#10;&#10;Description automatically generated">
            <a:extLst>
              <a:ext uri="{FF2B5EF4-FFF2-40B4-BE49-F238E27FC236}">
                <a16:creationId xmlns:a16="http://schemas.microsoft.com/office/drawing/2014/main" id="{DB2F77FD-36D4-524F-AFDF-E8C3EF809B69}"/>
              </a:ext>
            </a:extLst>
          </p:cNvPr>
          <p:cNvPicPr>
            <a:picLocks noChangeAspect="1"/>
          </p:cNvPicPr>
          <p:nvPr/>
        </p:nvPicPr>
        <p:blipFill>
          <a:blip r:embed="rId3"/>
          <a:stretch>
            <a:fillRect/>
          </a:stretch>
        </p:blipFill>
        <p:spPr>
          <a:xfrm>
            <a:off x="11554210" y="228014"/>
            <a:ext cx="277906" cy="401420"/>
          </a:xfrm>
          <a:prstGeom prst="rect">
            <a:avLst/>
          </a:prstGeom>
        </p:spPr>
      </p:pic>
      <p:sp>
        <p:nvSpPr>
          <p:cNvPr id="28" name="Google Shape;100;p1">
            <a:extLst>
              <a:ext uri="{FF2B5EF4-FFF2-40B4-BE49-F238E27FC236}">
                <a16:creationId xmlns:a16="http://schemas.microsoft.com/office/drawing/2014/main" id="{972A3F75-3131-1546-9A51-95D3D7BFF074}"/>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b="1" u="none" strike="noStrike" cap="none" dirty="0">
                <a:solidFill>
                  <a:schemeClr val="lt1"/>
                </a:solidFill>
                <a:latin typeface="+mn-lt"/>
                <a:ea typeface="Helvetica Neue Light"/>
                <a:cs typeface="Helvetica Neue Light"/>
                <a:sym typeface="Helvetica Neue Light"/>
              </a:rPr>
              <a:t>Results</a:t>
            </a:r>
            <a:endParaRPr lang="en-US" sz="2400" b="1" dirty="0">
              <a:solidFill>
                <a:schemeClr val="lt1"/>
              </a:solidFill>
              <a:latin typeface="+mn-lt"/>
              <a:ea typeface="Helvetica Neue Light"/>
              <a:cs typeface="Helvetica Neue Light"/>
              <a:sym typeface="Helvetica Neue Light"/>
            </a:endParaRPr>
          </a:p>
        </p:txBody>
      </p:sp>
      <p:sp>
        <p:nvSpPr>
          <p:cNvPr id="19" name="Google Shape;100;p1">
            <a:extLst>
              <a:ext uri="{FF2B5EF4-FFF2-40B4-BE49-F238E27FC236}">
                <a16:creationId xmlns:a16="http://schemas.microsoft.com/office/drawing/2014/main" id="{D5426478-82D9-AE45-8683-F1ABAAFCD51D}"/>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pic>
        <p:nvPicPr>
          <p:cNvPr id="3" name="Picture 2" descr="Chart, scatter chart&#10;&#10;Description automatically generated">
            <a:extLst>
              <a:ext uri="{FF2B5EF4-FFF2-40B4-BE49-F238E27FC236}">
                <a16:creationId xmlns:a16="http://schemas.microsoft.com/office/drawing/2014/main" id="{C87A128A-CC9C-29E2-AA87-9EC01946DB78}"/>
              </a:ext>
            </a:extLst>
          </p:cNvPr>
          <p:cNvPicPr>
            <a:picLocks noChangeAspect="1"/>
          </p:cNvPicPr>
          <p:nvPr/>
        </p:nvPicPr>
        <p:blipFill rotWithShape="1">
          <a:blip r:embed="rId4"/>
          <a:srcRect l="6128" t="7783" r="7816" b="3683"/>
          <a:stretch/>
        </p:blipFill>
        <p:spPr>
          <a:xfrm>
            <a:off x="6368996" y="1314108"/>
            <a:ext cx="2895114" cy="1985683"/>
          </a:xfrm>
          <a:prstGeom prst="rect">
            <a:avLst/>
          </a:prstGeom>
        </p:spPr>
      </p:pic>
      <p:pic>
        <p:nvPicPr>
          <p:cNvPr id="5" name="Picture 4" descr="Chart, scatter chart&#10;&#10;Description automatically generated">
            <a:extLst>
              <a:ext uri="{FF2B5EF4-FFF2-40B4-BE49-F238E27FC236}">
                <a16:creationId xmlns:a16="http://schemas.microsoft.com/office/drawing/2014/main" id="{EC609DE0-49CA-BA91-5CDF-FFD5586A5C38}"/>
              </a:ext>
            </a:extLst>
          </p:cNvPr>
          <p:cNvPicPr>
            <a:picLocks noChangeAspect="1"/>
          </p:cNvPicPr>
          <p:nvPr/>
        </p:nvPicPr>
        <p:blipFill rotWithShape="1">
          <a:blip r:embed="rId5"/>
          <a:srcRect l="5654" t="8445" r="8580" b="3820"/>
          <a:stretch/>
        </p:blipFill>
        <p:spPr>
          <a:xfrm>
            <a:off x="9250050" y="1314108"/>
            <a:ext cx="2895115" cy="1974359"/>
          </a:xfrm>
          <a:prstGeom prst="rect">
            <a:avLst/>
          </a:prstGeom>
        </p:spPr>
      </p:pic>
      <p:pic>
        <p:nvPicPr>
          <p:cNvPr id="7" name="Picture 6" descr="Chart, scatter chart&#10;&#10;Description automatically generated">
            <a:extLst>
              <a:ext uri="{FF2B5EF4-FFF2-40B4-BE49-F238E27FC236}">
                <a16:creationId xmlns:a16="http://schemas.microsoft.com/office/drawing/2014/main" id="{3651EBD7-4BF0-E64B-95D7-0C220B09E421}"/>
              </a:ext>
            </a:extLst>
          </p:cNvPr>
          <p:cNvPicPr>
            <a:picLocks noChangeAspect="1"/>
          </p:cNvPicPr>
          <p:nvPr/>
        </p:nvPicPr>
        <p:blipFill rotWithShape="1">
          <a:blip r:embed="rId6"/>
          <a:srcRect l="6606" t="8420" r="8446" b="4317"/>
          <a:stretch/>
        </p:blipFill>
        <p:spPr>
          <a:xfrm>
            <a:off x="46835" y="1250341"/>
            <a:ext cx="6322160" cy="4329733"/>
          </a:xfrm>
          <a:prstGeom prst="rect">
            <a:avLst/>
          </a:prstGeom>
        </p:spPr>
      </p:pic>
      <p:pic>
        <p:nvPicPr>
          <p:cNvPr id="9" name="Picture 8" descr="Chart, scatter chart&#10;&#10;Description automatically generated">
            <a:extLst>
              <a:ext uri="{FF2B5EF4-FFF2-40B4-BE49-F238E27FC236}">
                <a16:creationId xmlns:a16="http://schemas.microsoft.com/office/drawing/2014/main" id="{0CB56869-E6D9-DF74-F3E5-7B3C69C93C0A}"/>
              </a:ext>
            </a:extLst>
          </p:cNvPr>
          <p:cNvPicPr>
            <a:picLocks noChangeAspect="1"/>
          </p:cNvPicPr>
          <p:nvPr/>
        </p:nvPicPr>
        <p:blipFill rotWithShape="1">
          <a:blip r:embed="rId7"/>
          <a:srcRect l="6451" t="8060" r="7903" b="4156"/>
          <a:stretch/>
        </p:blipFill>
        <p:spPr>
          <a:xfrm>
            <a:off x="6358155" y="3428999"/>
            <a:ext cx="2905955" cy="1985683"/>
          </a:xfrm>
          <a:prstGeom prst="rect">
            <a:avLst/>
          </a:prstGeom>
        </p:spPr>
      </p:pic>
    </p:spTree>
    <p:extLst>
      <p:ext uri="{BB962C8B-B14F-4D97-AF65-F5344CB8AC3E}">
        <p14:creationId xmlns:p14="http://schemas.microsoft.com/office/powerpoint/2010/main" val="8623842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22" name="Google Shape;147;p7">
            <a:extLst>
              <a:ext uri="{FF2B5EF4-FFF2-40B4-BE49-F238E27FC236}">
                <a16:creationId xmlns:a16="http://schemas.microsoft.com/office/drawing/2014/main" id="{BC43AD2D-5D81-7F48-BDB1-FF7D6C2C26C9}"/>
              </a:ext>
            </a:extLst>
          </p:cNvPr>
          <p:cNvSpPr txBox="1">
            <a:spLocks noGrp="1"/>
          </p:cNvSpPr>
          <p:nvPr>
            <p:ph type="body" idx="1"/>
          </p:nvPr>
        </p:nvSpPr>
        <p:spPr>
          <a:xfrm>
            <a:off x="75985" y="877423"/>
            <a:ext cx="11733027" cy="5482542"/>
          </a:xfrm>
          <a:prstGeom prst="rect">
            <a:avLst/>
          </a:prstGeom>
          <a:noFill/>
          <a:ln>
            <a:noFill/>
          </a:ln>
        </p:spPr>
        <p:txBody>
          <a:bodyPr spcFirstLastPara="1" wrap="square" lIns="91425" tIns="45700" rIns="91425" bIns="45700" anchor="t" anchorCtr="0">
            <a:noAutofit/>
          </a:bodyPr>
          <a:lstStyle/>
          <a:p>
            <a:pPr marL="0" lvl="0" indent="0">
              <a:lnSpc>
                <a:spcPct val="100000"/>
              </a:lnSpc>
              <a:spcBef>
                <a:spcPts val="0"/>
              </a:spcBef>
              <a:buSzPts val="3000"/>
              <a:buNone/>
            </a:pPr>
            <a:r>
              <a:rPr lang="en-US" sz="2000" b="1" dirty="0">
                <a:solidFill>
                  <a:srgbClr val="E84B36"/>
                </a:solidFill>
                <a:latin typeface="Arial" panose="020B0604020202020204" pitchFamily="34" charset="0"/>
                <a:cs typeface="Arial" panose="020B0604020202020204" pitchFamily="34" charset="0"/>
              </a:rPr>
              <a:t>Considering OPEX over System Lifetime</a:t>
            </a:r>
          </a:p>
          <a:p>
            <a:pPr marL="0" lvl="0" indent="0">
              <a:lnSpc>
                <a:spcPct val="100000"/>
              </a:lnSpc>
              <a:spcBef>
                <a:spcPts val="0"/>
              </a:spcBef>
              <a:buSzPts val="3000"/>
              <a:buNone/>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Since we learned that the HBM system has lower compute die power, we analyzed the OPEX over system lifetime to see if HBM system has better economics in the long term. (OPEX analysis performed @ 0.5 FLOPs/byte arithmetic intensity and 100 MB working set.)</a:t>
            </a: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p:txBody>
      </p:sp>
      <p:sp>
        <p:nvSpPr>
          <p:cNvPr id="23" name="Google Shape;145;p7">
            <a:extLst>
              <a:ext uri="{FF2B5EF4-FFF2-40B4-BE49-F238E27FC236}">
                <a16:creationId xmlns:a16="http://schemas.microsoft.com/office/drawing/2014/main" id="{FDEE7B6D-A7C8-994C-8D8F-3B5642DDADF3}"/>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5" name="Google Shape;100;p1">
            <a:extLst>
              <a:ext uri="{FF2B5EF4-FFF2-40B4-BE49-F238E27FC236}">
                <a16:creationId xmlns:a16="http://schemas.microsoft.com/office/drawing/2014/main" id="{06EF868E-28B3-4C43-BCFA-FC6900201C7F}"/>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sp>
        <p:nvSpPr>
          <p:cNvPr id="26" name="Google Shape;145;p7">
            <a:extLst>
              <a:ext uri="{FF2B5EF4-FFF2-40B4-BE49-F238E27FC236}">
                <a16:creationId xmlns:a16="http://schemas.microsoft.com/office/drawing/2014/main" id="{4B423D87-C7F0-3D43-8A69-A6DCC8FE53CE}"/>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27" name="Picture 26" descr="A close up of a logo&#10;&#10;Description automatically generated">
            <a:extLst>
              <a:ext uri="{FF2B5EF4-FFF2-40B4-BE49-F238E27FC236}">
                <a16:creationId xmlns:a16="http://schemas.microsoft.com/office/drawing/2014/main" id="{DB2F77FD-36D4-524F-AFDF-E8C3EF809B69}"/>
              </a:ext>
            </a:extLst>
          </p:cNvPr>
          <p:cNvPicPr>
            <a:picLocks noChangeAspect="1"/>
          </p:cNvPicPr>
          <p:nvPr/>
        </p:nvPicPr>
        <p:blipFill>
          <a:blip r:embed="rId3"/>
          <a:stretch>
            <a:fillRect/>
          </a:stretch>
        </p:blipFill>
        <p:spPr>
          <a:xfrm>
            <a:off x="11554210" y="228014"/>
            <a:ext cx="277906" cy="401420"/>
          </a:xfrm>
          <a:prstGeom prst="rect">
            <a:avLst/>
          </a:prstGeom>
        </p:spPr>
      </p:pic>
      <p:sp>
        <p:nvSpPr>
          <p:cNvPr id="28" name="Google Shape;100;p1">
            <a:extLst>
              <a:ext uri="{FF2B5EF4-FFF2-40B4-BE49-F238E27FC236}">
                <a16:creationId xmlns:a16="http://schemas.microsoft.com/office/drawing/2014/main" id="{972A3F75-3131-1546-9A51-95D3D7BFF074}"/>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b="1" u="none" strike="noStrike" cap="none" dirty="0">
                <a:solidFill>
                  <a:schemeClr val="lt1"/>
                </a:solidFill>
                <a:latin typeface="+mn-lt"/>
                <a:ea typeface="Helvetica Neue Light"/>
                <a:cs typeface="Helvetica Neue Light"/>
                <a:sym typeface="Helvetica Neue Light"/>
              </a:rPr>
              <a:t>Results</a:t>
            </a:r>
            <a:endParaRPr lang="en-US" sz="2400" b="1" dirty="0">
              <a:solidFill>
                <a:schemeClr val="lt1"/>
              </a:solidFill>
              <a:latin typeface="+mn-lt"/>
              <a:ea typeface="Helvetica Neue Light"/>
              <a:cs typeface="Helvetica Neue Light"/>
              <a:sym typeface="Helvetica Neue Light"/>
            </a:endParaRPr>
          </a:p>
        </p:txBody>
      </p:sp>
      <p:sp>
        <p:nvSpPr>
          <p:cNvPr id="19" name="Google Shape;100;p1">
            <a:extLst>
              <a:ext uri="{FF2B5EF4-FFF2-40B4-BE49-F238E27FC236}">
                <a16:creationId xmlns:a16="http://schemas.microsoft.com/office/drawing/2014/main" id="{D5426478-82D9-AE45-8683-F1ABAAFCD51D}"/>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pic>
        <p:nvPicPr>
          <p:cNvPr id="7" name="Picture 6" descr="Chart, bar chart&#10;&#10;Description automatically generated">
            <a:extLst>
              <a:ext uri="{FF2B5EF4-FFF2-40B4-BE49-F238E27FC236}">
                <a16:creationId xmlns:a16="http://schemas.microsoft.com/office/drawing/2014/main" id="{97A6738A-E852-99F4-0256-9DC97C3AADE0}"/>
              </a:ext>
            </a:extLst>
          </p:cNvPr>
          <p:cNvPicPr>
            <a:picLocks noChangeAspect="1"/>
          </p:cNvPicPr>
          <p:nvPr/>
        </p:nvPicPr>
        <p:blipFill rotWithShape="1">
          <a:blip r:embed="rId4"/>
          <a:srcRect l="2263" t="3484" r="1833" b="4274"/>
          <a:stretch/>
        </p:blipFill>
        <p:spPr>
          <a:xfrm>
            <a:off x="5942498" y="1614147"/>
            <a:ext cx="5958270" cy="3538297"/>
          </a:xfrm>
          <a:prstGeom prst="rect">
            <a:avLst/>
          </a:prstGeom>
        </p:spPr>
      </p:pic>
      <p:pic>
        <p:nvPicPr>
          <p:cNvPr id="9" name="Picture 8" descr="Chart, bar chart&#10;&#10;Description automatically generated">
            <a:extLst>
              <a:ext uri="{FF2B5EF4-FFF2-40B4-BE49-F238E27FC236}">
                <a16:creationId xmlns:a16="http://schemas.microsoft.com/office/drawing/2014/main" id="{B724C341-264C-BAF7-22D6-A182CF7FD59C}"/>
              </a:ext>
            </a:extLst>
          </p:cNvPr>
          <p:cNvPicPr>
            <a:picLocks noChangeAspect="1"/>
          </p:cNvPicPr>
          <p:nvPr/>
        </p:nvPicPr>
        <p:blipFill rotWithShape="1">
          <a:blip r:embed="rId5"/>
          <a:srcRect l="2644" t="4666" r="1736" b="2812"/>
          <a:stretch/>
        </p:blipFill>
        <p:spPr>
          <a:xfrm>
            <a:off x="75985" y="1631047"/>
            <a:ext cx="6019116" cy="3595906"/>
          </a:xfrm>
          <a:prstGeom prst="rect">
            <a:avLst/>
          </a:prstGeom>
        </p:spPr>
      </p:pic>
    </p:spTree>
    <p:extLst>
      <p:ext uri="{BB962C8B-B14F-4D97-AF65-F5344CB8AC3E}">
        <p14:creationId xmlns:p14="http://schemas.microsoft.com/office/powerpoint/2010/main" val="1544527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22" name="Google Shape;147;p7">
            <a:extLst>
              <a:ext uri="{FF2B5EF4-FFF2-40B4-BE49-F238E27FC236}">
                <a16:creationId xmlns:a16="http://schemas.microsoft.com/office/drawing/2014/main" id="{BC43AD2D-5D81-7F48-BDB1-FF7D6C2C26C9}"/>
              </a:ext>
            </a:extLst>
          </p:cNvPr>
          <p:cNvSpPr txBox="1">
            <a:spLocks noGrp="1"/>
          </p:cNvSpPr>
          <p:nvPr>
            <p:ph type="body" idx="1"/>
          </p:nvPr>
        </p:nvSpPr>
        <p:spPr>
          <a:xfrm>
            <a:off x="376810" y="1334278"/>
            <a:ext cx="11177400" cy="4907885"/>
          </a:xfrm>
          <a:prstGeom prst="rect">
            <a:avLst/>
          </a:prstGeom>
          <a:noFill/>
          <a:ln>
            <a:noFill/>
          </a:ln>
        </p:spPr>
        <p:txBody>
          <a:bodyPr spcFirstLastPara="1" wrap="square" lIns="91425" tIns="45700" rIns="91425" bIns="45700" anchor="t" anchorCtr="0">
            <a:noAutofit/>
          </a:bodyPr>
          <a:lstStyle/>
          <a:p>
            <a:pPr marL="0" lvl="0" indent="0">
              <a:lnSpc>
                <a:spcPct val="100000"/>
              </a:lnSpc>
              <a:spcBef>
                <a:spcPts val="0"/>
              </a:spcBef>
              <a:buSzPts val="3000"/>
              <a:buNone/>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There exist design points where HBM memory can be substituted with DDR memory for the same performance at a lower system cost (up to 1.97x lower) by incorporating a larger L3 cache, more memory channels, a higher memory frequency, or some combination of the three.</a:t>
            </a: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This conclusion still holds even when the lifetime energy cost is considered.</a:t>
            </a: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However, depending on the application profile, there may be performance levels not achievable with conventional DDR memory.</a:t>
            </a: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0" lvl="0" indent="0">
              <a:lnSpc>
                <a:spcPct val="100000"/>
              </a:lnSpc>
              <a:spcBef>
                <a:spcPts val="0"/>
              </a:spcBef>
              <a:buSzPts val="3000"/>
              <a:buNone/>
            </a:pPr>
            <a:r>
              <a:rPr lang="en-US" sz="2000" b="1" dirty="0">
                <a:solidFill>
                  <a:srgbClr val="E84B36"/>
                </a:solidFill>
                <a:latin typeface="Arial" panose="020B0604020202020204" pitchFamily="34" charset="0"/>
                <a:cs typeface="Arial" panose="020B0604020202020204" pitchFamily="34" charset="0"/>
              </a:rPr>
              <a:t>Future Plan</a:t>
            </a:r>
          </a:p>
          <a:p>
            <a:pPr marL="0" lvl="0" indent="0">
              <a:lnSpc>
                <a:spcPct val="100000"/>
              </a:lnSpc>
              <a:spcBef>
                <a:spcPts val="0"/>
              </a:spcBef>
              <a:buSzPts val="3000"/>
              <a:buNone/>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Improve the resolution of the analytical model by considering second-order effects.</a:t>
            </a: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Expand the dimensions of the initial design space to include more independent variables.</a:t>
            </a: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Explore procurability in other subsystems other than main memory implementations.</a:t>
            </a: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Apply the existing DSE framework to GPU architectures where HBM memory is more commonly used.</a:t>
            </a:r>
          </a:p>
          <a:p>
            <a:pPr marL="0" indent="0">
              <a:lnSpc>
                <a:spcPct val="100000"/>
              </a:lnSpc>
              <a:spcBef>
                <a:spcPts val="0"/>
              </a:spcBef>
              <a:buSzPts val="2000"/>
              <a:buNone/>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p:txBody>
      </p:sp>
      <p:sp>
        <p:nvSpPr>
          <p:cNvPr id="23" name="Google Shape;145;p7">
            <a:extLst>
              <a:ext uri="{FF2B5EF4-FFF2-40B4-BE49-F238E27FC236}">
                <a16:creationId xmlns:a16="http://schemas.microsoft.com/office/drawing/2014/main" id="{FDEE7B6D-A7C8-994C-8D8F-3B5642DDADF3}"/>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5" name="Google Shape;100;p1">
            <a:extLst>
              <a:ext uri="{FF2B5EF4-FFF2-40B4-BE49-F238E27FC236}">
                <a16:creationId xmlns:a16="http://schemas.microsoft.com/office/drawing/2014/main" id="{06EF868E-28B3-4C43-BCFA-FC6900201C7F}"/>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sp>
        <p:nvSpPr>
          <p:cNvPr id="26" name="Google Shape;145;p7">
            <a:extLst>
              <a:ext uri="{FF2B5EF4-FFF2-40B4-BE49-F238E27FC236}">
                <a16:creationId xmlns:a16="http://schemas.microsoft.com/office/drawing/2014/main" id="{4B423D87-C7F0-3D43-8A69-A6DCC8FE53CE}"/>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27" name="Picture 26" descr="A close up of a logo&#10;&#10;Description automatically generated">
            <a:extLst>
              <a:ext uri="{FF2B5EF4-FFF2-40B4-BE49-F238E27FC236}">
                <a16:creationId xmlns:a16="http://schemas.microsoft.com/office/drawing/2014/main" id="{DB2F77FD-36D4-524F-AFDF-E8C3EF809B69}"/>
              </a:ext>
            </a:extLst>
          </p:cNvPr>
          <p:cNvPicPr>
            <a:picLocks noChangeAspect="1"/>
          </p:cNvPicPr>
          <p:nvPr/>
        </p:nvPicPr>
        <p:blipFill>
          <a:blip r:embed="rId3"/>
          <a:stretch>
            <a:fillRect/>
          </a:stretch>
        </p:blipFill>
        <p:spPr>
          <a:xfrm>
            <a:off x="11554210" y="228014"/>
            <a:ext cx="277906" cy="401420"/>
          </a:xfrm>
          <a:prstGeom prst="rect">
            <a:avLst/>
          </a:prstGeom>
        </p:spPr>
      </p:pic>
      <p:sp>
        <p:nvSpPr>
          <p:cNvPr id="28" name="Google Shape;100;p1">
            <a:extLst>
              <a:ext uri="{FF2B5EF4-FFF2-40B4-BE49-F238E27FC236}">
                <a16:creationId xmlns:a16="http://schemas.microsoft.com/office/drawing/2014/main" id="{972A3F75-3131-1546-9A51-95D3D7BFF074}"/>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b="1" u="none" strike="noStrike" cap="none" dirty="0">
                <a:solidFill>
                  <a:schemeClr val="lt1"/>
                </a:solidFill>
                <a:latin typeface="+mn-lt"/>
                <a:ea typeface="Helvetica Neue Light"/>
                <a:cs typeface="Helvetica Neue Light"/>
                <a:sym typeface="Helvetica Neue Light"/>
              </a:rPr>
              <a:t>Conclusions and Future Plan</a:t>
            </a:r>
            <a:endParaRPr lang="en-US" sz="2400" b="1" dirty="0">
              <a:solidFill>
                <a:schemeClr val="lt1"/>
              </a:solidFill>
              <a:latin typeface="+mn-lt"/>
              <a:ea typeface="Helvetica Neue Light"/>
              <a:cs typeface="Helvetica Neue Light"/>
              <a:sym typeface="Helvetica Neue Light"/>
            </a:endParaRPr>
          </a:p>
        </p:txBody>
      </p:sp>
      <p:sp>
        <p:nvSpPr>
          <p:cNvPr id="19" name="Google Shape;100;p1">
            <a:extLst>
              <a:ext uri="{FF2B5EF4-FFF2-40B4-BE49-F238E27FC236}">
                <a16:creationId xmlns:a16="http://schemas.microsoft.com/office/drawing/2014/main" id="{D5426478-82D9-AE45-8683-F1ABAAFCD51D}"/>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spTree>
    <p:extLst>
      <p:ext uri="{BB962C8B-B14F-4D97-AF65-F5344CB8AC3E}">
        <p14:creationId xmlns:p14="http://schemas.microsoft.com/office/powerpoint/2010/main" val="3791535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45;p7">
            <a:extLst>
              <a:ext uri="{FF2B5EF4-FFF2-40B4-BE49-F238E27FC236}">
                <a16:creationId xmlns:a16="http://schemas.microsoft.com/office/drawing/2014/main" id="{FB597F24-5AC0-9E4E-8B36-8FB9DE99BE0F}"/>
              </a:ext>
            </a:extLst>
          </p:cNvPr>
          <p:cNvSpPr/>
          <p:nvPr/>
        </p:nvSpPr>
        <p:spPr>
          <a:xfrm rot="10800000" flipH="1">
            <a:off x="0" y="8162"/>
            <a:ext cx="12192000" cy="6858000"/>
          </a:xfrm>
          <a:prstGeom prst="rect">
            <a:avLst/>
          </a:prstGeom>
          <a:gradFill flip="none" rotWithShape="1">
            <a:gsLst>
              <a:gs pos="0">
                <a:srgbClr val="1B4284"/>
              </a:gs>
              <a:gs pos="100000">
                <a:srgbClr val="13294B"/>
              </a:gs>
            </a:gsLst>
            <a:lin ang="1890000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7" name="Picture 6" descr="A picture containing building, street&#10;&#10;Description automatically generated">
            <a:extLst>
              <a:ext uri="{FF2B5EF4-FFF2-40B4-BE49-F238E27FC236}">
                <a16:creationId xmlns:a16="http://schemas.microsoft.com/office/drawing/2014/main" id="{717B7D2E-6B93-DB49-81CB-CD48A1153DD3}"/>
              </a:ext>
            </a:extLst>
          </p:cNvPr>
          <p:cNvPicPr>
            <a:picLocks noChangeAspect="1"/>
          </p:cNvPicPr>
          <p:nvPr/>
        </p:nvPicPr>
        <p:blipFill>
          <a:blip r:embed="rId3">
            <a:alphaModFix amt="25000"/>
          </a:blip>
          <a:stretch>
            <a:fillRect/>
          </a:stretch>
        </p:blipFill>
        <p:spPr>
          <a:xfrm>
            <a:off x="0" y="8162"/>
            <a:ext cx="12192000" cy="6858000"/>
          </a:xfrm>
          <a:prstGeom prst="rect">
            <a:avLst/>
          </a:prstGeom>
        </p:spPr>
      </p:pic>
      <p:pic>
        <p:nvPicPr>
          <p:cNvPr id="9" name="Picture 8" descr="A close up of a logo&#10;&#10;Description automatically generated">
            <a:extLst>
              <a:ext uri="{FF2B5EF4-FFF2-40B4-BE49-F238E27FC236}">
                <a16:creationId xmlns:a16="http://schemas.microsoft.com/office/drawing/2014/main" id="{FA95B940-6B3C-0C47-A381-DCF406EBD215}"/>
              </a:ext>
            </a:extLst>
          </p:cNvPr>
          <p:cNvPicPr>
            <a:picLocks noChangeAspect="1"/>
          </p:cNvPicPr>
          <p:nvPr/>
        </p:nvPicPr>
        <p:blipFill>
          <a:blip r:embed="rId4"/>
          <a:stretch>
            <a:fillRect/>
          </a:stretch>
        </p:blipFill>
        <p:spPr>
          <a:xfrm>
            <a:off x="11554210" y="235709"/>
            <a:ext cx="277906" cy="401420"/>
          </a:xfrm>
          <a:prstGeom prst="rect">
            <a:avLst/>
          </a:prstGeom>
        </p:spPr>
      </p:pic>
      <p:sp>
        <p:nvSpPr>
          <p:cNvPr id="11" name="Google Shape;100;p1">
            <a:extLst>
              <a:ext uri="{FF2B5EF4-FFF2-40B4-BE49-F238E27FC236}">
                <a16:creationId xmlns:a16="http://schemas.microsoft.com/office/drawing/2014/main" id="{306BA419-8D50-5D4C-94E5-1DF4AAA8F390}"/>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sp>
        <p:nvSpPr>
          <p:cNvPr id="12" name="Google Shape;123;p4">
            <a:extLst>
              <a:ext uri="{FF2B5EF4-FFF2-40B4-BE49-F238E27FC236}">
                <a16:creationId xmlns:a16="http://schemas.microsoft.com/office/drawing/2014/main" id="{00DF8F85-9B48-104E-9E43-C984BC40DD4F}"/>
              </a:ext>
            </a:extLst>
          </p:cNvPr>
          <p:cNvSpPr txBox="1"/>
          <p:nvPr/>
        </p:nvSpPr>
        <p:spPr>
          <a:xfrm>
            <a:off x="1295400" y="3086989"/>
            <a:ext cx="9601200" cy="106178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4500" b="1" dirty="0">
                <a:solidFill>
                  <a:schemeClr val="lt1"/>
                </a:solidFill>
                <a:latin typeface="+mn-lt"/>
                <a:ea typeface="Helvetica Neue"/>
                <a:cs typeface="Helvetica Neue"/>
                <a:sym typeface="Helvetica Neue"/>
              </a:rPr>
              <a:t>Motivation</a:t>
            </a:r>
            <a:endParaRPr lang="en-US" sz="4500" b="1" dirty="0">
              <a:solidFill>
                <a:schemeClr val="bg1"/>
              </a:solidFill>
              <a:latin typeface="+mn-lt"/>
              <a:ea typeface="Helvetica Neue"/>
              <a:cs typeface="Helvetica Neue"/>
              <a:sym typeface="Helvetica Neue"/>
            </a:endParaRPr>
          </a:p>
          <a:p>
            <a:pPr marL="0" marR="0" lvl="0" indent="0" algn="ctr" rtl="0">
              <a:spcBef>
                <a:spcPts val="0"/>
              </a:spcBef>
              <a:spcAft>
                <a:spcPts val="0"/>
              </a:spcAft>
              <a:buNone/>
            </a:pPr>
            <a:endParaRPr lang="en-US" sz="1800" b="1" dirty="0">
              <a:solidFill>
                <a:schemeClr val="bg1"/>
              </a:solidFill>
              <a:latin typeface="+mn-lt"/>
              <a:ea typeface="Helvetica Neue"/>
              <a:cs typeface="Helvetica Neue"/>
              <a:sym typeface="Helvetica Neue"/>
            </a:endParaRPr>
          </a:p>
        </p:txBody>
      </p:sp>
      <p:sp>
        <p:nvSpPr>
          <p:cNvPr id="13" name="Google Shape;125;p4">
            <a:extLst>
              <a:ext uri="{FF2B5EF4-FFF2-40B4-BE49-F238E27FC236}">
                <a16:creationId xmlns:a16="http://schemas.microsoft.com/office/drawing/2014/main" id="{CD16C340-4A79-0845-9097-71B0EB5D23C1}"/>
              </a:ext>
            </a:extLst>
          </p:cNvPr>
          <p:cNvSpPr/>
          <p:nvPr/>
        </p:nvSpPr>
        <p:spPr>
          <a:xfrm>
            <a:off x="5520230" y="1704276"/>
            <a:ext cx="1151540" cy="111983"/>
          </a:xfrm>
          <a:prstGeom prst="rect">
            <a:avLst/>
          </a:prstGeom>
          <a:solidFill>
            <a:srgbClr val="FF552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00;p1">
            <a:extLst>
              <a:ext uri="{FF2B5EF4-FFF2-40B4-BE49-F238E27FC236}">
                <a16:creationId xmlns:a16="http://schemas.microsoft.com/office/drawing/2014/main" id="{0BDB2703-7E62-DD44-A99B-A4D6C2F06C16}"/>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spTree>
    <p:extLst>
      <p:ext uri="{BB962C8B-B14F-4D97-AF65-F5344CB8AC3E}">
        <p14:creationId xmlns:p14="http://schemas.microsoft.com/office/powerpoint/2010/main" val="4095619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45;p7">
            <a:extLst>
              <a:ext uri="{FF2B5EF4-FFF2-40B4-BE49-F238E27FC236}">
                <a16:creationId xmlns:a16="http://schemas.microsoft.com/office/drawing/2014/main" id="{8FE8EAD3-2D7F-0846-8465-1E5EC531CB76}"/>
              </a:ext>
            </a:extLst>
          </p:cNvPr>
          <p:cNvSpPr/>
          <p:nvPr/>
        </p:nvSpPr>
        <p:spPr>
          <a:xfrm rot="10800000" flipH="1">
            <a:off x="-1" y="8163"/>
            <a:ext cx="12192000" cy="6858000"/>
          </a:xfrm>
          <a:prstGeom prst="rect">
            <a:avLst/>
          </a:prstGeom>
          <a:gradFill flip="none" rotWithShape="1">
            <a:gsLst>
              <a:gs pos="0">
                <a:srgbClr val="1B4284"/>
              </a:gs>
              <a:gs pos="100000">
                <a:srgbClr val="13294B"/>
              </a:gs>
            </a:gsLst>
            <a:lin ang="1890000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3" name="Picture 2" descr="A close up of a newspaper&#10;&#10;Description automatically generated">
            <a:extLst>
              <a:ext uri="{FF2B5EF4-FFF2-40B4-BE49-F238E27FC236}">
                <a16:creationId xmlns:a16="http://schemas.microsoft.com/office/drawing/2014/main" id="{40BBED40-2928-B047-86D9-C914F64EDE53}"/>
              </a:ext>
            </a:extLst>
          </p:cNvPr>
          <p:cNvPicPr>
            <a:picLocks noChangeAspect="1"/>
          </p:cNvPicPr>
          <p:nvPr/>
        </p:nvPicPr>
        <p:blipFill>
          <a:blip r:embed="rId2">
            <a:alphaModFix amt="30000"/>
          </a:blip>
          <a:stretch>
            <a:fillRect/>
          </a:stretch>
        </p:blipFill>
        <p:spPr>
          <a:xfrm>
            <a:off x="-1" y="8164"/>
            <a:ext cx="12192000" cy="6858000"/>
          </a:xfrm>
          <a:prstGeom prst="rect">
            <a:avLst/>
          </a:prstGeom>
        </p:spPr>
      </p:pic>
      <p:pic>
        <p:nvPicPr>
          <p:cNvPr id="7" name="Picture 6" descr="Graphical user interface, text&#10;&#10;Description automatically generated">
            <a:extLst>
              <a:ext uri="{FF2B5EF4-FFF2-40B4-BE49-F238E27FC236}">
                <a16:creationId xmlns:a16="http://schemas.microsoft.com/office/drawing/2014/main" id="{F63AF0C5-85E3-5442-BD93-F22B807C76B5}"/>
              </a:ext>
            </a:extLst>
          </p:cNvPr>
          <p:cNvPicPr>
            <a:picLocks noChangeAspect="1"/>
          </p:cNvPicPr>
          <p:nvPr/>
        </p:nvPicPr>
        <p:blipFill>
          <a:blip r:embed="rId3"/>
          <a:stretch>
            <a:fillRect/>
          </a:stretch>
        </p:blipFill>
        <p:spPr>
          <a:xfrm>
            <a:off x="2530021" y="2252985"/>
            <a:ext cx="7131957" cy="2352029"/>
          </a:xfrm>
          <a:prstGeom prst="rect">
            <a:avLst/>
          </a:prstGeom>
        </p:spPr>
      </p:pic>
    </p:spTree>
    <p:extLst>
      <p:ext uri="{BB962C8B-B14F-4D97-AF65-F5344CB8AC3E}">
        <p14:creationId xmlns:p14="http://schemas.microsoft.com/office/powerpoint/2010/main" val="3366267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22" name="Google Shape;147;p7">
            <a:extLst>
              <a:ext uri="{FF2B5EF4-FFF2-40B4-BE49-F238E27FC236}">
                <a16:creationId xmlns:a16="http://schemas.microsoft.com/office/drawing/2014/main" id="{BC43AD2D-5D81-7F48-BDB1-FF7D6C2C26C9}"/>
              </a:ext>
            </a:extLst>
          </p:cNvPr>
          <p:cNvSpPr txBox="1">
            <a:spLocks noGrp="1"/>
          </p:cNvSpPr>
          <p:nvPr>
            <p:ph type="body" idx="1"/>
          </p:nvPr>
        </p:nvSpPr>
        <p:spPr>
          <a:xfrm>
            <a:off x="376810" y="1334279"/>
            <a:ext cx="6686464" cy="4821102"/>
          </a:xfrm>
          <a:prstGeom prst="rect">
            <a:avLst/>
          </a:prstGeom>
          <a:noFill/>
          <a:ln>
            <a:noFill/>
          </a:ln>
        </p:spPr>
        <p:txBody>
          <a:bodyPr spcFirstLastPara="1" wrap="square" lIns="91425" tIns="45700" rIns="91425" bIns="45700" anchor="t" anchorCtr="0">
            <a:noAutofit/>
          </a:bodyPr>
          <a:lstStyle/>
          <a:p>
            <a:pPr marL="0" lvl="0" indent="0">
              <a:lnSpc>
                <a:spcPct val="100000"/>
              </a:lnSpc>
              <a:spcBef>
                <a:spcPts val="0"/>
              </a:spcBef>
              <a:buSzPts val="3000"/>
              <a:buNone/>
            </a:pPr>
            <a:r>
              <a:rPr lang="en-US" sz="2000" b="1" dirty="0">
                <a:solidFill>
                  <a:srgbClr val="E84B36"/>
                </a:solidFill>
                <a:latin typeface="Arial" panose="020B0604020202020204" pitchFamily="34" charset="0"/>
                <a:cs typeface="Arial" panose="020B0604020202020204" pitchFamily="34" charset="0"/>
              </a:rPr>
              <a:t>Procurability as a </a:t>
            </a:r>
            <a:r>
              <a:rPr lang="en-US" sz="1800" b="1" dirty="0">
                <a:solidFill>
                  <a:srgbClr val="E84B36"/>
                </a:solidFill>
                <a:latin typeface="Arial" panose="020B0604020202020204" pitchFamily="34" charset="0"/>
                <a:cs typeface="Arial" panose="020B0604020202020204" pitchFamily="34" charset="0"/>
              </a:rPr>
              <a:t>first-order</a:t>
            </a:r>
            <a:r>
              <a:rPr lang="en-US" sz="2000" b="1" dirty="0">
                <a:solidFill>
                  <a:srgbClr val="E84B36"/>
                </a:solidFill>
                <a:latin typeface="Arial" panose="020B0604020202020204" pitchFamily="34" charset="0"/>
                <a:cs typeface="Arial" panose="020B0604020202020204" pitchFamily="34" charset="0"/>
              </a:rPr>
              <a:t> design metric.</a:t>
            </a:r>
          </a:p>
          <a:p>
            <a:pPr marL="0" lvl="0" indent="0">
              <a:lnSpc>
                <a:spcPct val="100000"/>
              </a:lnSpc>
              <a:spcBef>
                <a:spcPts val="0"/>
              </a:spcBef>
              <a:buSzPts val="2000"/>
              <a:buNone/>
            </a:pPr>
            <a:endParaRPr lang="en-US" sz="18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Worldwide chip shortage in 2020 affected more than 169 industries.</a:t>
            </a:r>
          </a:p>
          <a:p>
            <a:pPr marL="0" indent="0">
              <a:lnSpc>
                <a:spcPct val="100000"/>
              </a:lnSpc>
              <a:spcBef>
                <a:spcPts val="0"/>
              </a:spcBef>
              <a:buSzPts val="2000"/>
              <a:buNone/>
            </a:pPr>
            <a:endParaRPr lang="en-US" sz="18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Chip shortages are likely to reoccur in the future since the semiconductor industry faces unpredictable demand and supply.</a:t>
            </a: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Designing with Procurability in mind help overcome supply chain disruptions.</a:t>
            </a:r>
          </a:p>
          <a:p>
            <a:pPr marL="742950" lvl="1" indent="-285750">
              <a:lnSpc>
                <a:spcPct val="15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Use readily-available components with multiple suppliers.</a:t>
            </a:r>
          </a:p>
          <a:p>
            <a:pPr marL="742950" lvl="1" indent="-285750">
              <a:lnSpc>
                <a:spcPct val="15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Use standard architectures and interfaces.</a:t>
            </a:r>
          </a:p>
          <a:p>
            <a:pPr marL="742950" lvl="1"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p:txBody>
      </p:sp>
      <p:sp>
        <p:nvSpPr>
          <p:cNvPr id="23" name="Google Shape;145;p7">
            <a:extLst>
              <a:ext uri="{FF2B5EF4-FFF2-40B4-BE49-F238E27FC236}">
                <a16:creationId xmlns:a16="http://schemas.microsoft.com/office/drawing/2014/main" id="{FDEE7B6D-A7C8-994C-8D8F-3B5642DDADF3}"/>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5" name="Google Shape;100;p1">
            <a:extLst>
              <a:ext uri="{FF2B5EF4-FFF2-40B4-BE49-F238E27FC236}">
                <a16:creationId xmlns:a16="http://schemas.microsoft.com/office/drawing/2014/main" id="{06EF868E-28B3-4C43-BCFA-FC6900201C7F}"/>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sp>
        <p:nvSpPr>
          <p:cNvPr id="26" name="Google Shape;145;p7">
            <a:extLst>
              <a:ext uri="{FF2B5EF4-FFF2-40B4-BE49-F238E27FC236}">
                <a16:creationId xmlns:a16="http://schemas.microsoft.com/office/drawing/2014/main" id="{4B423D87-C7F0-3D43-8A69-A6DCC8FE53CE}"/>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27" name="Picture 26" descr="A close up of a logo&#10;&#10;Description automatically generated">
            <a:extLst>
              <a:ext uri="{FF2B5EF4-FFF2-40B4-BE49-F238E27FC236}">
                <a16:creationId xmlns:a16="http://schemas.microsoft.com/office/drawing/2014/main" id="{DB2F77FD-36D4-524F-AFDF-E8C3EF809B69}"/>
              </a:ext>
            </a:extLst>
          </p:cNvPr>
          <p:cNvPicPr>
            <a:picLocks noChangeAspect="1"/>
          </p:cNvPicPr>
          <p:nvPr/>
        </p:nvPicPr>
        <p:blipFill>
          <a:blip r:embed="rId3"/>
          <a:stretch>
            <a:fillRect/>
          </a:stretch>
        </p:blipFill>
        <p:spPr>
          <a:xfrm>
            <a:off x="11554210" y="228014"/>
            <a:ext cx="277906" cy="401420"/>
          </a:xfrm>
          <a:prstGeom prst="rect">
            <a:avLst/>
          </a:prstGeom>
        </p:spPr>
      </p:pic>
      <p:sp>
        <p:nvSpPr>
          <p:cNvPr id="28" name="Google Shape;100;p1">
            <a:extLst>
              <a:ext uri="{FF2B5EF4-FFF2-40B4-BE49-F238E27FC236}">
                <a16:creationId xmlns:a16="http://schemas.microsoft.com/office/drawing/2014/main" id="{972A3F75-3131-1546-9A51-95D3D7BFF074}"/>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b="1" u="none" strike="noStrike" cap="none" dirty="0">
                <a:solidFill>
                  <a:schemeClr val="lt1"/>
                </a:solidFill>
                <a:latin typeface="+mn-lt"/>
                <a:ea typeface="Helvetica Neue Light"/>
                <a:cs typeface="Helvetica Neue Light"/>
                <a:sym typeface="Helvetica Neue Light"/>
              </a:rPr>
              <a:t>Motivation</a:t>
            </a:r>
            <a:endParaRPr lang="en-US" sz="2400" b="1" dirty="0">
              <a:solidFill>
                <a:schemeClr val="lt1"/>
              </a:solidFill>
              <a:latin typeface="+mn-lt"/>
              <a:ea typeface="Helvetica Neue Light"/>
              <a:cs typeface="Helvetica Neue Light"/>
              <a:sym typeface="Helvetica Neue Light"/>
            </a:endParaRPr>
          </a:p>
        </p:txBody>
      </p:sp>
      <p:sp>
        <p:nvSpPr>
          <p:cNvPr id="19" name="Google Shape;100;p1">
            <a:extLst>
              <a:ext uri="{FF2B5EF4-FFF2-40B4-BE49-F238E27FC236}">
                <a16:creationId xmlns:a16="http://schemas.microsoft.com/office/drawing/2014/main" id="{D5426478-82D9-AE45-8683-F1ABAAFCD51D}"/>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pic>
        <p:nvPicPr>
          <p:cNvPr id="5" name="Picture 4">
            <a:extLst>
              <a:ext uri="{FF2B5EF4-FFF2-40B4-BE49-F238E27FC236}">
                <a16:creationId xmlns:a16="http://schemas.microsoft.com/office/drawing/2014/main" id="{ED4AA273-2469-B98C-35A1-1350D698E0B9}"/>
              </a:ext>
            </a:extLst>
          </p:cNvPr>
          <p:cNvPicPr>
            <a:picLocks noChangeAspect="1"/>
          </p:cNvPicPr>
          <p:nvPr/>
        </p:nvPicPr>
        <p:blipFill>
          <a:blip r:embed="rId4"/>
          <a:stretch>
            <a:fillRect/>
          </a:stretch>
        </p:blipFill>
        <p:spPr>
          <a:xfrm>
            <a:off x="7384019" y="947307"/>
            <a:ext cx="4448097" cy="3114355"/>
          </a:xfrm>
          <a:prstGeom prst="rect">
            <a:avLst/>
          </a:prstGeom>
        </p:spPr>
      </p:pic>
      <p:pic>
        <p:nvPicPr>
          <p:cNvPr id="9" name="Picture 8">
            <a:extLst>
              <a:ext uri="{FF2B5EF4-FFF2-40B4-BE49-F238E27FC236}">
                <a16:creationId xmlns:a16="http://schemas.microsoft.com/office/drawing/2014/main" id="{5F14EA49-5C5B-4518-1871-3D5C5E3E1E6B}"/>
              </a:ext>
            </a:extLst>
          </p:cNvPr>
          <p:cNvPicPr>
            <a:picLocks noChangeAspect="1"/>
          </p:cNvPicPr>
          <p:nvPr/>
        </p:nvPicPr>
        <p:blipFill>
          <a:blip r:embed="rId5"/>
          <a:stretch>
            <a:fillRect/>
          </a:stretch>
        </p:blipFill>
        <p:spPr>
          <a:xfrm>
            <a:off x="7446631" y="4092233"/>
            <a:ext cx="2303242" cy="2203964"/>
          </a:xfrm>
          <a:prstGeom prst="rect">
            <a:avLst/>
          </a:prstGeom>
        </p:spPr>
      </p:pic>
      <p:pic>
        <p:nvPicPr>
          <p:cNvPr id="13" name="Picture 12">
            <a:extLst>
              <a:ext uri="{FF2B5EF4-FFF2-40B4-BE49-F238E27FC236}">
                <a16:creationId xmlns:a16="http://schemas.microsoft.com/office/drawing/2014/main" id="{A4E42D79-1C4C-C105-E549-2EEDE67C6374}"/>
              </a:ext>
            </a:extLst>
          </p:cNvPr>
          <p:cNvPicPr>
            <a:picLocks noChangeAspect="1"/>
          </p:cNvPicPr>
          <p:nvPr/>
        </p:nvPicPr>
        <p:blipFill>
          <a:blip r:embed="rId6"/>
          <a:stretch>
            <a:fillRect/>
          </a:stretch>
        </p:blipFill>
        <p:spPr>
          <a:xfrm>
            <a:off x="9646267" y="4179959"/>
            <a:ext cx="2303243" cy="206220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22" name="Google Shape;147;p7">
            <a:extLst>
              <a:ext uri="{FF2B5EF4-FFF2-40B4-BE49-F238E27FC236}">
                <a16:creationId xmlns:a16="http://schemas.microsoft.com/office/drawing/2014/main" id="{BC43AD2D-5D81-7F48-BDB1-FF7D6C2C26C9}"/>
              </a:ext>
            </a:extLst>
          </p:cNvPr>
          <p:cNvSpPr txBox="1">
            <a:spLocks noGrp="1"/>
          </p:cNvSpPr>
          <p:nvPr>
            <p:ph type="body" idx="1"/>
          </p:nvPr>
        </p:nvSpPr>
        <p:spPr>
          <a:xfrm>
            <a:off x="297297" y="888988"/>
            <a:ext cx="6686464" cy="4821102"/>
          </a:xfrm>
          <a:prstGeom prst="rect">
            <a:avLst/>
          </a:prstGeom>
          <a:noFill/>
          <a:ln>
            <a:noFill/>
          </a:ln>
        </p:spPr>
        <p:txBody>
          <a:bodyPr spcFirstLastPara="1" wrap="square" lIns="91425" tIns="45700" rIns="91425" bIns="45700" anchor="t" anchorCtr="0">
            <a:noAutofit/>
          </a:bodyPr>
          <a:lstStyle/>
          <a:p>
            <a:pPr marL="0" lvl="0" indent="0">
              <a:lnSpc>
                <a:spcPct val="100000"/>
              </a:lnSpc>
              <a:spcBef>
                <a:spcPts val="0"/>
              </a:spcBef>
              <a:buSzPts val="3000"/>
              <a:buNone/>
            </a:pPr>
            <a:r>
              <a:rPr lang="en-US" sz="2000" b="1" dirty="0">
                <a:solidFill>
                  <a:srgbClr val="E84B36"/>
                </a:solidFill>
                <a:latin typeface="Arial" panose="020B0604020202020204" pitchFamily="34" charset="0"/>
                <a:cs typeface="Arial" panose="020B0604020202020204" pitchFamily="34" charset="0"/>
              </a:rPr>
              <a:t>Main Memory in Modern Computing System</a:t>
            </a:r>
          </a:p>
          <a:p>
            <a:pPr marL="0" lvl="0" indent="0">
              <a:lnSpc>
                <a:spcPct val="100000"/>
              </a:lnSpc>
              <a:spcBef>
                <a:spcPts val="0"/>
              </a:spcBef>
              <a:buSzPts val="3000"/>
              <a:buNone/>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Main memory bandwidth is a major factor influencing performance of modern computing systems.</a:t>
            </a: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Conventional main memory implemented using off-chip DDR DIMMs.</a:t>
            </a: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Emerging High Bandwidth Memory (HBM) enables on-chip integration of main memory through TSVs and silicon interposers.</a:t>
            </a: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HBM offers higher bandwidth, lower power consumption, and smaller form factor.</a:t>
            </a: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HBM has low procurability due to the limited number of suppliers and high integration cost.</a:t>
            </a: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b="1" dirty="0">
                <a:solidFill>
                  <a:schemeClr val="tx1"/>
                </a:solidFill>
                <a:latin typeface="Arial" panose="020B0604020202020204" pitchFamily="34" charset="0"/>
                <a:ea typeface="Helvetica Neue Light"/>
                <a:cs typeface="Arial" panose="020B0604020202020204" pitchFamily="34" charset="0"/>
                <a:sym typeface="Helvetica Neue Light"/>
              </a:rPr>
              <a:t>The goal of this work to explore highly procurable design points that replace HBM with DDR memory at comparable performance and cost.</a:t>
            </a:r>
          </a:p>
          <a:p>
            <a:pPr marL="285750" indent="-285750">
              <a:lnSpc>
                <a:spcPct val="100000"/>
              </a:lnSpc>
              <a:spcBef>
                <a:spcPts val="0"/>
              </a:spcBef>
              <a:buSzPts val="2000"/>
            </a:pPr>
            <a:endParaRPr lang="en-US" sz="1600" b="1"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b="1" dirty="0">
                <a:solidFill>
                  <a:schemeClr val="tx1"/>
                </a:solidFill>
                <a:latin typeface="Arial" panose="020B0604020202020204" pitchFamily="34" charset="0"/>
                <a:ea typeface="Helvetica Neue Light"/>
                <a:cs typeface="Arial" panose="020B0604020202020204" pitchFamily="34" charset="0"/>
                <a:sym typeface="Helvetica Neue Light"/>
              </a:rPr>
              <a:t>Compensate for bandwidth difference by varying L3 capacity, number of memory channels, and memory frequency</a:t>
            </a:r>
          </a:p>
          <a:p>
            <a:pPr marL="742950" lvl="1" indent="-285750">
              <a:lnSpc>
                <a:spcPct val="100000"/>
              </a:lnSpc>
              <a:spcBef>
                <a:spcPts val="0"/>
              </a:spcBef>
              <a:buSzPts val="2000"/>
            </a:pPr>
            <a:endParaRPr lang="en-US" sz="1600" b="1"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p:txBody>
      </p:sp>
      <p:sp>
        <p:nvSpPr>
          <p:cNvPr id="23" name="Google Shape;145;p7">
            <a:extLst>
              <a:ext uri="{FF2B5EF4-FFF2-40B4-BE49-F238E27FC236}">
                <a16:creationId xmlns:a16="http://schemas.microsoft.com/office/drawing/2014/main" id="{FDEE7B6D-A7C8-994C-8D8F-3B5642DDADF3}"/>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5" name="Google Shape;100;p1">
            <a:extLst>
              <a:ext uri="{FF2B5EF4-FFF2-40B4-BE49-F238E27FC236}">
                <a16:creationId xmlns:a16="http://schemas.microsoft.com/office/drawing/2014/main" id="{06EF868E-28B3-4C43-BCFA-FC6900201C7F}"/>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sp>
        <p:nvSpPr>
          <p:cNvPr id="26" name="Google Shape;145;p7">
            <a:extLst>
              <a:ext uri="{FF2B5EF4-FFF2-40B4-BE49-F238E27FC236}">
                <a16:creationId xmlns:a16="http://schemas.microsoft.com/office/drawing/2014/main" id="{4B423D87-C7F0-3D43-8A69-A6DCC8FE53CE}"/>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27" name="Picture 26" descr="A close up of a logo&#10;&#10;Description automatically generated">
            <a:extLst>
              <a:ext uri="{FF2B5EF4-FFF2-40B4-BE49-F238E27FC236}">
                <a16:creationId xmlns:a16="http://schemas.microsoft.com/office/drawing/2014/main" id="{DB2F77FD-36D4-524F-AFDF-E8C3EF809B69}"/>
              </a:ext>
            </a:extLst>
          </p:cNvPr>
          <p:cNvPicPr>
            <a:picLocks noChangeAspect="1"/>
          </p:cNvPicPr>
          <p:nvPr/>
        </p:nvPicPr>
        <p:blipFill>
          <a:blip r:embed="rId3"/>
          <a:stretch>
            <a:fillRect/>
          </a:stretch>
        </p:blipFill>
        <p:spPr>
          <a:xfrm>
            <a:off x="11554210" y="228014"/>
            <a:ext cx="277906" cy="401420"/>
          </a:xfrm>
          <a:prstGeom prst="rect">
            <a:avLst/>
          </a:prstGeom>
        </p:spPr>
      </p:pic>
      <p:sp>
        <p:nvSpPr>
          <p:cNvPr id="28" name="Google Shape;100;p1">
            <a:extLst>
              <a:ext uri="{FF2B5EF4-FFF2-40B4-BE49-F238E27FC236}">
                <a16:creationId xmlns:a16="http://schemas.microsoft.com/office/drawing/2014/main" id="{972A3F75-3131-1546-9A51-95D3D7BFF074}"/>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b="1" u="none" strike="noStrike" cap="none" dirty="0">
                <a:solidFill>
                  <a:schemeClr val="lt1"/>
                </a:solidFill>
                <a:latin typeface="+mn-lt"/>
                <a:ea typeface="Helvetica Neue Light"/>
                <a:cs typeface="Helvetica Neue Light"/>
                <a:sym typeface="Helvetica Neue Light"/>
              </a:rPr>
              <a:t>Motivation</a:t>
            </a:r>
            <a:endParaRPr lang="en-US" sz="2400" b="1" dirty="0">
              <a:solidFill>
                <a:schemeClr val="lt1"/>
              </a:solidFill>
              <a:latin typeface="+mn-lt"/>
              <a:ea typeface="Helvetica Neue Light"/>
              <a:cs typeface="Helvetica Neue Light"/>
              <a:sym typeface="Helvetica Neue Light"/>
            </a:endParaRPr>
          </a:p>
        </p:txBody>
      </p:sp>
      <p:sp>
        <p:nvSpPr>
          <p:cNvPr id="19" name="Google Shape;100;p1">
            <a:extLst>
              <a:ext uri="{FF2B5EF4-FFF2-40B4-BE49-F238E27FC236}">
                <a16:creationId xmlns:a16="http://schemas.microsoft.com/office/drawing/2014/main" id="{D5426478-82D9-AE45-8683-F1ABAAFCD51D}"/>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pic>
        <p:nvPicPr>
          <p:cNvPr id="1026" name="Picture 2">
            <a:extLst>
              <a:ext uri="{FF2B5EF4-FFF2-40B4-BE49-F238E27FC236}">
                <a16:creationId xmlns:a16="http://schemas.microsoft.com/office/drawing/2014/main" id="{FE0D5B01-F3E9-2BCE-17BB-7280F2D491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1916" y="1018988"/>
            <a:ext cx="4580200" cy="26297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igh Bandwidth Memory – Wikipedia">
            <a:extLst>
              <a:ext uri="{FF2B5EF4-FFF2-40B4-BE49-F238E27FC236}">
                <a16:creationId xmlns:a16="http://schemas.microsoft.com/office/drawing/2014/main" id="{29D93B93-A6FE-E631-823D-295C4CBD0E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7353" y="3930400"/>
            <a:ext cx="2620559" cy="175053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K Hynix - Wikipedia">
            <a:extLst>
              <a:ext uri="{FF2B5EF4-FFF2-40B4-BE49-F238E27FC236}">
                <a16:creationId xmlns:a16="http://schemas.microsoft.com/office/drawing/2014/main" id="{E8F3A0F6-2BE1-89BD-BA54-DEE174EF19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7064" y="3807232"/>
            <a:ext cx="1199520" cy="6327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allery | Micron Technologies, Inc">
            <a:extLst>
              <a:ext uri="{FF2B5EF4-FFF2-40B4-BE49-F238E27FC236}">
                <a16:creationId xmlns:a16="http://schemas.microsoft.com/office/drawing/2014/main" id="{97FE8525-D547-6E90-4310-44B42B0980E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79761" y="4598442"/>
            <a:ext cx="1413402" cy="3847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8E3EE0F-B127-F549-6A67-55D3E4F981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18515" y="5047092"/>
            <a:ext cx="1294936" cy="429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8065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45;p7">
            <a:extLst>
              <a:ext uri="{FF2B5EF4-FFF2-40B4-BE49-F238E27FC236}">
                <a16:creationId xmlns:a16="http://schemas.microsoft.com/office/drawing/2014/main" id="{FB597F24-5AC0-9E4E-8B36-8FB9DE99BE0F}"/>
              </a:ext>
            </a:extLst>
          </p:cNvPr>
          <p:cNvSpPr/>
          <p:nvPr/>
        </p:nvSpPr>
        <p:spPr>
          <a:xfrm rot="10800000" flipH="1">
            <a:off x="0" y="8162"/>
            <a:ext cx="12192000" cy="6858000"/>
          </a:xfrm>
          <a:prstGeom prst="rect">
            <a:avLst/>
          </a:prstGeom>
          <a:gradFill flip="none" rotWithShape="1">
            <a:gsLst>
              <a:gs pos="0">
                <a:srgbClr val="1B4284"/>
              </a:gs>
              <a:gs pos="100000">
                <a:srgbClr val="13294B"/>
              </a:gs>
            </a:gsLst>
            <a:lin ang="1890000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7" name="Picture 6" descr="A picture containing building, street&#10;&#10;Description automatically generated">
            <a:extLst>
              <a:ext uri="{FF2B5EF4-FFF2-40B4-BE49-F238E27FC236}">
                <a16:creationId xmlns:a16="http://schemas.microsoft.com/office/drawing/2014/main" id="{717B7D2E-6B93-DB49-81CB-CD48A1153DD3}"/>
              </a:ext>
            </a:extLst>
          </p:cNvPr>
          <p:cNvPicPr>
            <a:picLocks noChangeAspect="1"/>
          </p:cNvPicPr>
          <p:nvPr/>
        </p:nvPicPr>
        <p:blipFill>
          <a:blip r:embed="rId3">
            <a:alphaModFix amt="25000"/>
          </a:blip>
          <a:stretch>
            <a:fillRect/>
          </a:stretch>
        </p:blipFill>
        <p:spPr>
          <a:xfrm>
            <a:off x="0" y="8162"/>
            <a:ext cx="12192000" cy="6858000"/>
          </a:xfrm>
          <a:prstGeom prst="rect">
            <a:avLst/>
          </a:prstGeom>
        </p:spPr>
      </p:pic>
      <p:pic>
        <p:nvPicPr>
          <p:cNvPr id="9" name="Picture 8" descr="A close up of a logo&#10;&#10;Description automatically generated">
            <a:extLst>
              <a:ext uri="{FF2B5EF4-FFF2-40B4-BE49-F238E27FC236}">
                <a16:creationId xmlns:a16="http://schemas.microsoft.com/office/drawing/2014/main" id="{FA95B940-6B3C-0C47-A381-DCF406EBD215}"/>
              </a:ext>
            </a:extLst>
          </p:cNvPr>
          <p:cNvPicPr>
            <a:picLocks noChangeAspect="1"/>
          </p:cNvPicPr>
          <p:nvPr/>
        </p:nvPicPr>
        <p:blipFill>
          <a:blip r:embed="rId4"/>
          <a:stretch>
            <a:fillRect/>
          </a:stretch>
        </p:blipFill>
        <p:spPr>
          <a:xfrm>
            <a:off x="11554210" y="235709"/>
            <a:ext cx="277906" cy="401420"/>
          </a:xfrm>
          <a:prstGeom prst="rect">
            <a:avLst/>
          </a:prstGeom>
        </p:spPr>
      </p:pic>
      <p:sp>
        <p:nvSpPr>
          <p:cNvPr id="11" name="Google Shape;100;p1">
            <a:extLst>
              <a:ext uri="{FF2B5EF4-FFF2-40B4-BE49-F238E27FC236}">
                <a16:creationId xmlns:a16="http://schemas.microsoft.com/office/drawing/2014/main" id="{306BA419-8D50-5D4C-94E5-1DF4AAA8F390}"/>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sp>
        <p:nvSpPr>
          <p:cNvPr id="12" name="Google Shape;123;p4">
            <a:extLst>
              <a:ext uri="{FF2B5EF4-FFF2-40B4-BE49-F238E27FC236}">
                <a16:creationId xmlns:a16="http://schemas.microsoft.com/office/drawing/2014/main" id="{00DF8F85-9B48-104E-9E43-C984BC40DD4F}"/>
              </a:ext>
            </a:extLst>
          </p:cNvPr>
          <p:cNvSpPr txBox="1"/>
          <p:nvPr/>
        </p:nvSpPr>
        <p:spPr>
          <a:xfrm>
            <a:off x="1295400" y="2740741"/>
            <a:ext cx="9601200" cy="1754286"/>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4500" b="1" dirty="0">
                <a:solidFill>
                  <a:schemeClr val="lt1"/>
                </a:solidFill>
                <a:latin typeface="+mn-lt"/>
                <a:ea typeface="Helvetica Neue"/>
                <a:cs typeface="Helvetica Neue"/>
                <a:sym typeface="Helvetica Neue"/>
              </a:rPr>
              <a:t>Design Space Exploration (DSE)</a:t>
            </a:r>
          </a:p>
          <a:p>
            <a:pPr marL="0" marR="0" lvl="0" indent="0" algn="ctr" rtl="0">
              <a:spcBef>
                <a:spcPts val="0"/>
              </a:spcBef>
              <a:spcAft>
                <a:spcPts val="0"/>
              </a:spcAft>
              <a:buNone/>
            </a:pPr>
            <a:r>
              <a:rPr lang="en-US" sz="4500" b="1" dirty="0">
                <a:solidFill>
                  <a:schemeClr val="lt1"/>
                </a:solidFill>
                <a:latin typeface="+mn-lt"/>
                <a:ea typeface="Helvetica Neue"/>
                <a:cs typeface="Helvetica Neue"/>
                <a:sym typeface="Helvetica Neue"/>
              </a:rPr>
              <a:t>Framework</a:t>
            </a:r>
            <a:endParaRPr lang="en-US" sz="4500" b="1" dirty="0">
              <a:solidFill>
                <a:schemeClr val="bg1"/>
              </a:solidFill>
              <a:latin typeface="+mn-lt"/>
              <a:ea typeface="Helvetica Neue"/>
              <a:cs typeface="Helvetica Neue"/>
              <a:sym typeface="Helvetica Neue"/>
            </a:endParaRPr>
          </a:p>
          <a:p>
            <a:pPr marL="0" marR="0" lvl="0" indent="0" algn="ctr" rtl="0">
              <a:spcBef>
                <a:spcPts val="0"/>
              </a:spcBef>
              <a:spcAft>
                <a:spcPts val="0"/>
              </a:spcAft>
              <a:buNone/>
            </a:pPr>
            <a:endParaRPr lang="en-US" sz="1800" b="1" dirty="0">
              <a:solidFill>
                <a:schemeClr val="bg1"/>
              </a:solidFill>
              <a:latin typeface="+mn-lt"/>
              <a:ea typeface="Helvetica Neue"/>
              <a:cs typeface="Helvetica Neue"/>
              <a:sym typeface="Helvetica Neue"/>
            </a:endParaRPr>
          </a:p>
        </p:txBody>
      </p:sp>
      <p:sp>
        <p:nvSpPr>
          <p:cNvPr id="13" name="Google Shape;125;p4">
            <a:extLst>
              <a:ext uri="{FF2B5EF4-FFF2-40B4-BE49-F238E27FC236}">
                <a16:creationId xmlns:a16="http://schemas.microsoft.com/office/drawing/2014/main" id="{CD16C340-4A79-0845-9097-71B0EB5D23C1}"/>
              </a:ext>
            </a:extLst>
          </p:cNvPr>
          <p:cNvSpPr/>
          <p:nvPr/>
        </p:nvSpPr>
        <p:spPr>
          <a:xfrm>
            <a:off x="5520230" y="1704276"/>
            <a:ext cx="1151540" cy="111983"/>
          </a:xfrm>
          <a:prstGeom prst="rect">
            <a:avLst/>
          </a:prstGeom>
          <a:solidFill>
            <a:srgbClr val="FF552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00;p1">
            <a:extLst>
              <a:ext uri="{FF2B5EF4-FFF2-40B4-BE49-F238E27FC236}">
                <a16:creationId xmlns:a16="http://schemas.microsoft.com/office/drawing/2014/main" id="{0BDB2703-7E62-DD44-A99B-A4D6C2F06C16}"/>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spTree>
    <p:extLst>
      <p:ext uri="{BB962C8B-B14F-4D97-AF65-F5344CB8AC3E}">
        <p14:creationId xmlns:p14="http://schemas.microsoft.com/office/powerpoint/2010/main" val="1011031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22" name="Google Shape;147;p7">
            <a:extLst>
              <a:ext uri="{FF2B5EF4-FFF2-40B4-BE49-F238E27FC236}">
                <a16:creationId xmlns:a16="http://schemas.microsoft.com/office/drawing/2014/main" id="{BC43AD2D-5D81-7F48-BDB1-FF7D6C2C26C9}"/>
              </a:ext>
            </a:extLst>
          </p:cNvPr>
          <p:cNvSpPr txBox="1">
            <a:spLocks noGrp="1"/>
          </p:cNvSpPr>
          <p:nvPr>
            <p:ph type="body" idx="1"/>
          </p:nvPr>
        </p:nvSpPr>
        <p:spPr>
          <a:xfrm>
            <a:off x="376810" y="1334279"/>
            <a:ext cx="6686464" cy="4821102"/>
          </a:xfrm>
          <a:prstGeom prst="rect">
            <a:avLst/>
          </a:prstGeom>
          <a:noFill/>
          <a:ln>
            <a:noFill/>
          </a:ln>
        </p:spPr>
        <p:txBody>
          <a:bodyPr spcFirstLastPara="1" wrap="square" lIns="91425" tIns="45700" rIns="91425" bIns="45700" anchor="t" anchorCtr="0">
            <a:noAutofit/>
          </a:bodyPr>
          <a:lstStyle/>
          <a:p>
            <a:pPr marL="0" lvl="0" indent="0">
              <a:lnSpc>
                <a:spcPct val="100000"/>
              </a:lnSpc>
              <a:spcBef>
                <a:spcPts val="0"/>
              </a:spcBef>
              <a:buSzPts val="3000"/>
              <a:buNone/>
            </a:pPr>
            <a:r>
              <a:rPr lang="en-US" sz="2000" b="1" dirty="0">
                <a:solidFill>
                  <a:srgbClr val="E84B36"/>
                </a:solidFill>
                <a:latin typeface="Arial" panose="020B0604020202020204" pitchFamily="34" charset="0"/>
                <a:cs typeface="Arial" panose="020B0604020202020204" pitchFamily="34" charset="0"/>
              </a:rPr>
              <a:t>View of the System</a:t>
            </a:r>
          </a:p>
          <a:p>
            <a:pPr marL="0" lvl="0" indent="0">
              <a:lnSpc>
                <a:spcPct val="100000"/>
              </a:lnSpc>
              <a:spcBef>
                <a:spcPts val="0"/>
              </a:spcBef>
              <a:buSzPts val="3000"/>
              <a:buNone/>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We assume a generic multi-core system with private L1 and L2 with shared L3.</a:t>
            </a: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Memory controllers for communication with main memory.</a:t>
            </a: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I/O controllers to interface with off-chip devices.</a:t>
            </a: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p:txBody>
      </p:sp>
      <p:sp>
        <p:nvSpPr>
          <p:cNvPr id="23" name="Google Shape;145;p7">
            <a:extLst>
              <a:ext uri="{FF2B5EF4-FFF2-40B4-BE49-F238E27FC236}">
                <a16:creationId xmlns:a16="http://schemas.microsoft.com/office/drawing/2014/main" id="{FDEE7B6D-A7C8-994C-8D8F-3B5642DDADF3}"/>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5" name="Google Shape;100;p1">
            <a:extLst>
              <a:ext uri="{FF2B5EF4-FFF2-40B4-BE49-F238E27FC236}">
                <a16:creationId xmlns:a16="http://schemas.microsoft.com/office/drawing/2014/main" id="{06EF868E-28B3-4C43-BCFA-FC6900201C7F}"/>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sp>
        <p:nvSpPr>
          <p:cNvPr id="26" name="Google Shape;145;p7">
            <a:extLst>
              <a:ext uri="{FF2B5EF4-FFF2-40B4-BE49-F238E27FC236}">
                <a16:creationId xmlns:a16="http://schemas.microsoft.com/office/drawing/2014/main" id="{4B423D87-C7F0-3D43-8A69-A6DCC8FE53CE}"/>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27" name="Picture 26" descr="A close up of a logo&#10;&#10;Description automatically generated">
            <a:extLst>
              <a:ext uri="{FF2B5EF4-FFF2-40B4-BE49-F238E27FC236}">
                <a16:creationId xmlns:a16="http://schemas.microsoft.com/office/drawing/2014/main" id="{DB2F77FD-36D4-524F-AFDF-E8C3EF809B69}"/>
              </a:ext>
            </a:extLst>
          </p:cNvPr>
          <p:cNvPicPr>
            <a:picLocks noChangeAspect="1"/>
          </p:cNvPicPr>
          <p:nvPr/>
        </p:nvPicPr>
        <p:blipFill>
          <a:blip r:embed="rId3"/>
          <a:stretch>
            <a:fillRect/>
          </a:stretch>
        </p:blipFill>
        <p:spPr>
          <a:xfrm>
            <a:off x="11554210" y="228014"/>
            <a:ext cx="277906" cy="401420"/>
          </a:xfrm>
          <a:prstGeom prst="rect">
            <a:avLst/>
          </a:prstGeom>
        </p:spPr>
      </p:pic>
      <p:sp>
        <p:nvSpPr>
          <p:cNvPr id="28" name="Google Shape;100;p1">
            <a:extLst>
              <a:ext uri="{FF2B5EF4-FFF2-40B4-BE49-F238E27FC236}">
                <a16:creationId xmlns:a16="http://schemas.microsoft.com/office/drawing/2014/main" id="{972A3F75-3131-1546-9A51-95D3D7BFF074}"/>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b="1" u="none" strike="noStrike" cap="none" dirty="0">
                <a:solidFill>
                  <a:schemeClr val="lt1"/>
                </a:solidFill>
                <a:latin typeface="+mn-lt"/>
                <a:ea typeface="Helvetica Neue Light"/>
                <a:cs typeface="Helvetica Neue Light"/>
                <a:sym typeface="Helvetica Neue Light"/>
              </a:rPr>
              <a:t>DSE Framework</a:t>
            </a:r>
            <a:endParaRPr lang="en-US" sz="2400" b="1" dirty="0">
              <a:solidFill>
                <a:schemeClr val="lt1"/>
              </a:solidFill>
              <a:latin typeface="+mn-lt"/>
              <a:ea typeface="Helvetica Neue Light"/>
              <a:cs typeface="Helvetica Neue Light"/>
              <a:sym typeface="Helvetica Neue Light"/>
            </a:endParaRPr>
          </a:p>
        </p:txBody>
      </p:sp>
      <p:sp>
        <p:nvSpPr>
          <p:cNvPr id="19" name="Google Shape;100;p1">
            <a:extLst>
              <a:ext uri="{FF2B5EF4-FFF2-40B4-BE49-F238E27FC236}">
                <a16:creationId xmlns:a16="http://schemas.microsoft.com/office/drawing/2014/main" id="{D5426478-82D9-AE45-8683-F1ABAAFCD51D}"/>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pic>
        <p:nvPicPr>
          <p:cNvPr id="3" name="Picture 2">
            <a:extLst>
              <a:ext uri="{FF2B5EF4-FFF2-40B4-BE49-F238E27FC236}">
                <a16:creationId xmlns:a16="http://schemas.microsoft.com/office/drawing/2014/main" id="{29549FFA-7D21-BFA3-BBCA-64F8F689F993}"/>
              </a:ext>
            </a:extLst>
          </p:cNvPr>
          <p:cNvPicPr>
            <a:picLocks noChangeAspect="1"/>
          </p:cNvPicPr>
          <p:nvPr/>
        </p:nvPicPr>
        <p:blipFill>
          <a:blip r:embed="rId4"/>
          <a:stretch>
            <a:fillRect/>
          </a:stretch>
        </p:blipFill>
        <p:spPr>
          <a:xfrm>
            <a:off x="8309113" y="947307"/>
            <a:ext cx="2823288" cy="2942919"/>
          </a:xfrm>
          <a:prstGeom prst="rect">
            <a:avLst/>
          </a:prstGeom>
        </p:spPr>
      </p:pic>
      <p:pic>
        <p:nvPicPr>
          <p:cNvPr id="5" name="Picture 4">
            <a:extLst>
              <a:ext uri="{FF2B5EF4-FFF2-40B4-BE49-F238E27FC236}">
                <a16:creationId xmlns:a16="http://schemas.microsoft.com/office/drawing/2014/main" id="{75ACC7BF-6933-D8AD-B428-268428CE2BD9}"/>
              </a:ext>
            </a:extLst>
          </p:cNvPr>
          <p:cNvPicPr>
            <a:picLocks noChangeAspect="1"/>
          </p:cNvPicPr>
          <p:nvPr/>
        </p:nvPicPr>
        <p:blipFill>
          <a:blip r:embed="rId5"/>
          <a:stretch>
            <a:fillRect/>
          </a:stretch>
        </p:blipFill>
        <p:spPr>
          <a:xfrm>
            <a:off x="289184" y="4631069"/>
            <a:ext cx="6095714" cy="1479217"/>
          </a:xfrm>
          <a:prstGeom prst="rect">
            <a:avLst/>
          </a:prstGeom>
        </p:spPr>
      </p:pic>
      <p:pic>
        <p:nvPicPr>
          <p:cNvPr id="7" name="Picture 6">
            <a:extLst>
              <a:ext uri="{FF2B5EF4-FFF2-40B4-BE49-F238E27FC236}">
                <a16:creationId xmlns:a16="http://schemas.microsoft.com/office/drawing/2014/main" id="{81381340-BF55-99E3-1759-20B92BB7A803}"/>
              </a:ext>
            </a:extLst>
          </p:cNvPr>
          <p:cNvPicPr>
            <a:picLocks noChangeAspect="1"/>
          </p:cNvPicPr>
          <p:nvPr/>
        </p:nvPicPr>
        <p:blipFill>
          <a:blip r:embed="rId6"/>
          <a:stretch>
            <a:fillRect/>
          </a:stretch>
        </p:blipFill>
        <p:spPr>
          <a:xfrm>
            <a:off x="5907819" y="4114439"/>
            <a:ext cx="5483743" cy="1831607"/>
          </a:xfrm>
          <a:prstGeom prst="rect">
            <a:avLst/>
          </a:prstGeom>
        </p:spPr>
      </p:pic>
    </p:spTree>
    <p:extLst>
      <p:ext uri="{BB962C8B-B14F-4D97-AF65-F5344CB8AC3E}">
        <p14:creationId xmlns:p14="http://schemas.microsoft.com/office/powerpoint/2010/main" val="3144067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22" name="Google Shape;147;p7">
            <a:extLst>
              <a:ext uri="{FF2B5EF4-FFF2-40B4-BE49-F238E27FC236}">
                <a16:creationId xmlns:a16="http://schemas.microsoft.com/office/drawing/2014/main" id="{BC43AD2D-5D81-7F48-BDB1-FF7D6C2C26C9}"/>
              </a:ext>
            </a:extLst>
          </p:cNvPr>
          <p:cNvSpPr txBox="1">
            <a:spLocks noGrp="1"/>
          </p:cNvSpPr>
          <p:nvPr>
            <p:ph type="body" idx="1"/>
          </p:nvPr>
        </p:nvSpPr>
        <p:spPr>
          <a:xfrm>
            <a:off x="376810" y="1334279"/>
            <a:ext cx="6686464" cy="4821102"/>
          </a:xfrm>
          <a:prstGeom prst="rect">
            <a:avLst/>
          </a:prstGeom>
          <a:noFill/>
          <a:ln>
            <a:noFill/>
          </a:ln>
        </p:spPr>
        <p:txBody>
          <a:bodyPr spcFirstLastPara="1" wrap="square" lIns="91425" tIns="45700" rIns="91425" bIns="45700" anchor="t" anchorCtr="0">
            <a:noAutofit/>
          </a:bodyPr>
          <a:lstStyle/>
          <a:p>
            <a:pPr marL="0" lvl="0" indent="0">
              <a:lnSpc>
                <a:spcPct val="100000"/>
              </a:lnSpc>
              <a:spcBef>
                <a:spcPts val="0"/>
              </a:spcBef>
              <a:buSzPts val="3000"/>
              <a:buNone/>
            </a:pPr>
            <a:r>
              <a:rPr lang="en-US" sz="2000" b="1" dirty="0">
                <a:solidFill>
                  <a:srgbClr val="E84B36"/>
                </a:solidFill>
                <a:latin typeface="Arial" panose="020B0604020202020204" pitchFamily="34" charset="0"/>
                <a:ea typeface="Helvetica Neue Light"/>
                <a:cs typeface="Arial" panose="020B0604020202020204" pitchFamily="34" charset="0"/>
                <a:sym typeface="Helvetica Neue Light"/>
              </a:rPr>
              <a:t>Framework Setup</a:t>
            </a: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Developed analytical framework to model performance, cost, power and area.</a:t>
            </a: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p:txBody>
      </p:sp>
      <p:sp>
        <p:nvSpPr>
          <p:cNvPr id="23" name="Google Shape;145;p7">
            <a:extLst>
              <a:ext uri="{FF2B5EF4-FFF2-40B4-BE49-F238E27FC236}">
                <a16:creationId xmlns:a16="http://schemas.microsoft.com/office/drawing/2014/main" id="{FDEE7B6D-A7C8-994C-8D8F-3B5642DDADF3}"/>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5" name="Google Shape;100;p1">
            <a:extLst>
              <a:ext uri="{FF2B5EF4-FFF2-40B4-BE49-F238E27FC236}">
                <a16:creationId xmlns:a16="http://schemas.microsoft.com/office/drawing/2014/main" id="{06EF868E-28B3-4C43-BCFA-FC6900201C7F}"/>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sp>
        <p:nvSpPr>
          <p:cNvPr id="26" name="Google Shape;145;p7">
            <a:extLst>
              <a:ext uri="{FF2B5EF4-FFF2-40B4-BE49-F238E27FC236}">
                <a16:creationId xmlns:a16="http://schemas.microsoft.com/office/drawing/2014/main" id="{4B423D87-C7F0-3D43-8A69-A6DCC8FE53CE}"/>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27" name="Picture 26" descr="A close up of a logo&#10;&#10;Description automatically generated">
            <a:extLst>
              <a:ext uri="{FF2B5EF4-FFF2-40B4-BE49-F238E27FC236}">
                <a16:creationId xmlns:a16="http://schemas.microsoft.com/office/drawing/2014/main" id="{DB2F77FD-36D4-524F-AFDF-E8C3EF809B69}"/>
              </a:ext>
            </a:extLst>
          </p:cNvPr>
          <p:cNvPicPr>
            <a:picLocks noChangeAspect="1"/>
          </p:cNvPicPr>
          <p:nvPr/>
        </p:nvPicPr>
        <p:blipFill>
          <a:blip r:embed="rId3"/>
          <a:stretch>
            <a:fillRect/>
          </a:stretch>
        </p:blipFill>
        <p:spPr>
          <a:xfrm>
            <a:off x="11554210" y="228014"/>
            <a:ext cx="277906" cy="401420"/>
          </a:xfrm>
          <a:prstGeom prst="rect">
            <a:avLst/>
          </a:prstGeom>
        </p:spPr>
      </p:pic>
      <p:sp>
        <p:nvSpPr>
          <p:cNvPr id="28" name="Google Shape;100;p1">
            <a:extLst>
              <a:ext uri="{FF2B5EF4-FFF2-40B4-BE49-F238E27FC236}">
                <a16:creationId xmlns:a16="http://schemas.microsoft.com/office/drawing/2014/main" id="{972A3F75-3131-1546-9A51-95D3D7BFF074}"/>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b="1" u="none" strike="noStrike" cap="none" dirty="0">
                <a:solidFill>
                  <a:schemeClr val="lt1"/>
                </a:solidFill>
                <a:latin typeface="+mn-lt"/>
                <a:ea typeface="Helvetica Neue Light"/>
                <a:cs typeface="Helvetica Neue Light"/>
                <a:sym typeface="Helvetica Neue Light"/>
              </a:rPr>
              <a:t>DSE Framework</a:t>
            </a:r>
            <a:endParaRPr lang="en-US" sz="2400" b="1" dirty="0">
              <a:solidFill>
                <a:schemeClr val="lt1"/>
              </a:solidFill>
              <a:latin typeface="+mn-lt"/>
              <a:ea typeface="Helvetica Neue Light"/>
              <a:cs typeface="Helvetica Neue Light"/>
              <a:sym typeface="Helvetica Neue Light"/>
            </a:endParaRPr>
          </a:p>
        </p:txBody>
      </p:sp>
      <p:sp>
        <p:nvSpPr>
          <p:cNvPr id="19" name="Google Shape;100;p1">
            <a:extLst>
              <a:ext uri="{FF2B5EF4-FFF2-40B4-BE49-F238E27FC236}">
                <a16:creationId xmlns:a16="http://schemas.microsoft.com/office/drawing/2014/main" id="{D5426478-82D9-AE45-8683-F1ABAAFCD51D}"/>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pic>
        <p:nvPicPr>
          <p:cNvPr id="4" name="Picture 3">
            <a:extLst>
              <a:ext uri="{FF2B5EF4-FFF2-40B4-BE49-F238E27FC236}">
                <a16:creationId xmlns:a16="http://schemas.microsoft.com/office/drawing/2014/main" id="{D54B9D55-9E45-5164-869D-41AC3D1022C1}"/>
              </a:ext>
            </a:extLst>
          </p:cNvPr>
          <p:cNvPicPr>
            <a:picLocks noChangeAspect="1"/>
          </p:cNvPicPr>
          <p:nvPr/>
        </p:nvPicPr>
        <p:blipFill>
          <a:blip r:embed="rId4"/>
          <a:stretch>
            <a:fillRect/>
          </a:stretch>
        </p:blipFill>
        <p:spPr>
          <a:xfrm>
            <a:off x="1099963" y="2939926"/>
            <a:ext cx="9992074" cy="2646326"/>
          </a:xfrm>
          <a:prstGeom prst="rect">
            <a:avLst/>
          </a:prstGeom>
        </p:spPr>
      </p:pic>
    </p:spTree>
    <p:extLst>
      <p:ext uri="{BB962C8B-B14F-4D97-AF65-F5344CB8AC3E}">
        <p14:creationId xmlns:p14="http://schemas.microsoft.com/office/powerpoint/2010/main" val="2263595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22" name="Google Shape;147;p7">
            <a:extLst>
              <a:ext uri="{FF2B5EF4-FFF2-40B4-BE49-F238E27FC236}">
                <a16:creationId xmlns:a16="http://schemas.microsoft.com/office/drawing/2014/main" id="{BC43AD2D-5D81-7F48-BDB1-FF7D6C2C26C9}"/>
              </a:ext>
            </a:extLst>
          </p:cNvPr>
          <p:cNvSpPr txBox="1">
            <a:spLocks noGrp="1"/>
          </p:cNvSpPr>
          <p:nvPr>
            <p:ph type="body" idx="1"/>
          </p:nvPr>
        </p:nvSpPr>
        <p:spPr>
          <a:xfrm>
            <a:off x="376810" y="1334279"/>
            <a:ext cx="6686464" cy="4821102"/>
          </a:xfrm>
          <a:prstGeom prst="rect">
            <a:avLst/>
          </a:prstGeom>
          <a:noFill/>
          <a:ln>
            <a:noFill/>
          </a:ln>
        </p:spPr>
        <p:txBody>
          <a:bodyPr spcFirstLastPara="1" wrap="square" lIns="91425" tIns="45700" rIns="91425" bIns="45700" anchor="t" anchorCtr="0">
            <a:noAutofit/>
          </a:bodyPr>
          <a:lstStyle/>
          <a:p>
            <a:pPr marL="0" lvl="0" indent="0">
              <a:lnSpc>
                <a:spcPct val="100000"/>
              </a:lnSpc>
              <a:spcBef>
                <a:spcPts val="0"/>
              </a:spcBef>
              <a:buSzPts val="3000"/>
              <a:buNone/>
            </a:pPr>
            <a:r>
              <a:rPr lang="en-US" sz="2000" b="1" dirty="0">
                <a:solidFill>
                  <a:srgbClr val="E84B36"/>
                </a:solidFill>
                <a:latin typeface="Arial" panose="020B0604020202020204" pitchFamily="34" charset="0"/>
                <a:cs typeface="Arial" panose="020B0604020202020204" pitchFamily="34" charset="0"/>
              </a:rPr>
              <a:t>Performance Modeling</a:t>
            </a:r>
          </a:p>
          <a:p>
            <a:pPr marL="0" lvl="0" indent="0">
              <a:lnSpc>
                <a:spcPct val="100000"/>
              </a:lnSpc>
              <a:spcBef>
                <a:spcPts val="0"/>
              </a:spcBef>
              <a:buSzPts val="3000"/>
              <a:buNone/>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Assumed independence between cores.</a:t>
            </a: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Used roofline model to estimate performance.</a:t>
            </a: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Cache hit rate determined by the relative size of the working set and the cache.</a:t>
            </a: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p:txBody>
      </p:sp>
      <p:sp>
        <p:nvSpPr>
          <p:cNvPr id="23" name="Google Shape;145;p7">
            <a:extLst>
              <a:ext uri="{FF2B5EF4-FFF2-40B4-BE49-F238E27FC236}">
                <a16:creationId xmlns:a16="http://schemas.microsoft.com/office/drawing/2014/main" id="{FDEE7B6D-A7C8-994C-8D8F-3B5642DDADF3}"/>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5" name="Google Shape;100;p1">
            <a:extLst>
              <a:ext uri="{FF2B5EF4-FFF2-40B4-BE49-F238E27FC236}">
                <a16:creationId xmlns:a16="http://schemas.microsoft.com/office/drawing/2014/main" id="{06EF868E-28B3-4C43-BCFA-FC6900201C7F}"/>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sp>
        <p:nvSpPr>
          <p:cNvPr id="26" name="Google Shape;145;p7">
            <a:extLst>
              <a:ext uri="{FF2B5EF4-FFF2-40B4-BE49-F238E27FC236}">
                <a16:creationId xmlns:a16="http://schemas.microsoft.com/office/drawing/2014/main" id="{4B423D87-C7F0-3D43-8A69-A6DCC8FE53CE}"/>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27" name="Picture 26" descr="A close up of a logo&#10;&#10;Description automatically generated">
            <a:extLst>
              <a:ext uri="{FF2B5EF4-FFF2-40B4-BE49-F238E27FC236}">
                <a16:creationId xmlns:a16="http://schemas.microsoft.com/office/drawing/2014/main" id="{DB2F77FD-36D4-524F-AFDF-E8C3EF809B69}"/>
              </a:ext>
            </a:extLst>
          </p:cNvPr>
          <p:cNvPicPr>
            <a:picLocks noChangeAspect="1"/>
          </p:cNvPicPr>
          <p:nvPr/>
        </p:nvPicPr>
        <p:blipFill>
          <a:blip r:embed="rId3"/>
          <a:stretch>
            <a:fillRect/>
          </a:stretch>
        </p:blipFill>
        <p:spPr>
          <a:xfrm>
            <a:off x="11554210" y="228014"/>
            <a:ext cx="277906" cy="401420"/>
          </a:xfrm>
          <a:prstGeom prst="rect">
            <a:avLst/>
          </a:prstGeom>
        </p:spPr>
      </p:pic>
      <p:sp>
        <p:nvSpPr>
          <p:cNvPr id="28" name="Google Shape;100;p1">
            <a:extLst>
              <a:ext uri="{FF2B5EF4-FFF2-40B4-BE49-F238E27FC236}">
                <a16:creationId xmlns:a16="http://schemas.microsoft.com/office/drawing/2014/main" id="{972A3F75-3131-1546-9A51-95D3D7BFF074}"/>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b="1" u="none" strike="noStrike" cap="none" dirty="0">
                <a:solidFill>
                  <a:schemeClr val="lt1"/>
                </a:solidFill>
                <a:latin typeface="+mn-lt"/>
                <a:ea typeface="Helvetica Neue Light"/>
                <a:cs typeface="Helvetica Neue Light"/>
                <a:sym typeface="Helvetica Neue Light"/>
              </a:rPr>
              <a:t>DSE Framework</a:t>
            </a:r>
            <a:endParaRPr lang="en-US" sz="2400" b="1" dirty="0">
              <a:solidFill>
                <a:schemeClr val="lt1"/>
              </a:solidFill>
              <a:latin typeface="+mn-lt"/>
              <a:ea typeface="Helvetica Neue Light"/>
              <a:cs typeface="Helvetica Neue Light"/>
              <a:sym typeface="Helvetica Neue Light"/>
            </a:endParaRPr>
          </a:p>
        </p:txBody>
      </p:sp>
      <p:sp>
        <p:nvSpPr>
          <p:cNvPr id="19" name="Google Shape;100;p1">
            <a:extLst>
              <a:ext uri="{FF2B5EF4-FFF2-40B4-BE49-F238E27FC236}">
                <a16:creationId xmlns:a16="http://schemas.microsoft.com/office/drawing/2014/main" id="{D5426478-82D9-AE45-8683-F1ABAAFCD51D}"/>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pic>
        <p:nvPicPr>
          <p:cNvPr id="4" name="Picture 3">
            <a:extLst>
              <a:ext uri="{FF2B5EF4-FFF2-40B4-BE49-F238E27FC236}">
                <a16:creationId xmlns:a16="http://schemas.microsoft.com/office/drawing/2014/main" id="{5F2B271F-71BE-915C-281C-DB3DC065A930}"/>
              </a:ext>
            </a:extLst>
          </p:cNvPr>
          <p:cNvPicPr>
            <a:picLocks noChangeAspect="1"/>
          </p:cNvPicPr>
          <p:nvPr/>
        </p:nvPicPr>
        <p:blipFill>
          <a:blip r:embed="rId4"/>
          <a:stretch>
            <a:fillRect/>
          </a:stretch>
        </p:blipFill>
        <p:spPr>
          <a:xfrm>
            <a:off x="7378810" y="1334279"/>
            <a:ext cx="4510667" cy="915669"/>
          </a:xfrm>
          <a:prstGeom prst="rect">
            <a:avLst/>
          </a:prstGeom>
        </p:spPr>
      </p:pic>
      <p:pic>
        <p:nvPicPr>
          <p:cNvPr id="10" name="Picture 9">
            <a:extLst>
              <a:ext uri="{FF2B5EF4-FFF2-40B4-BE49-F238E27FC236}">
                <a16:creationId xmlns:a16="http://schemas.microsoft.com/office/drawing/2014/main" id="{415EB1B3-FFC3-43BD-F6D9-88793C8CF051}"/>
              </a:ext>
            </a:extLst>
          </p:cNvPr>
          <p:cNvPicPr>
            <a:picLocks noChangeAspect="1"/>
          </p:cNvPicPr>
          <p:nvPr/>
        </p:nvPicPr>
        <p:blipFill>
          <a:blip r:embed="rId5"/>
          <a:stretch>
            <a:fillRect/>
          </a:stretch>
        </p:blipFill>
        <p:spPr>
          <a:xfrm>
            <a:off x="7378810" y="2244394"/>
            <a:ext cx="4510667" cy="1134730"/>
          </a:xfrm>
          <a:prstGeom prst="rect">
            <a:avLst/>
          </a:prstGeom>
        </p:spPr>
      </p:pic>
      <p:pic>
        <p:nvPicPr>
          <p:cNvPr id="12" name="Picture 11">
            <a:extLst>
              <a:ext uri="{FF2B5EF4-FFF2-40B4-BE49-F238E27FC236}">
                <a16:creationId xmlns:a16="http://schemas.microsoft.com/office/drawing/2014/main" id="{1F2A16ED-3756-5C02-552D-131D04E52741}"/>
              </a:ext>
            </a:extLst>
          </p:cNvPr>
          <p:cNvPicPr>
            <a:picLocks noChangeAspect="1"/>
          </p:cNvPicPr>
          <p:nvPr/>
        </p:nvPicPr>
        <p:blipFill>
          <a:blip r:embed="rId6"/>
          <a:stretch>
            <a:fillRect/>
          </a:stretch>
        </p:blipFill>
        <p:spPr>
          <a:xfrm>
            <a:off x="7205310" y="3385495"/>
            <a:ext cx="4857666" cy="1134730"/>
          </a:xfrm>
          <a:prstGeom prst="rect">
            <a:avLst/>
          </a:prstGeom>
        </p:spPr>
      </p:pic>
      <p:pic>
        <p:nvPicPr>
          <p:cNvPr id="14" name="Picture 13">
            <a:extLst>
              <a:ext uri="{FF2B5EF4-FFF2-40B4-BE49-F238E27FC236}">
                <a16:creationId xmlns:a16="http://schemas.microsoft.com/office/drawing/2014/main" id="{25761D08-097C-4F83-17FC-E677EECB71B5}"/>
              </a:ext>
            </a:extLst>
          </p:cNvPr>
          <p:cNvPicPr>
            <a:picLocks noChangeAspect="1"/>
          </p:cNvPicPr>
          <p:nvPr/>
        </p:nvPicPr>
        <p:blipFill>
          <a:blip r:embed="rId7"/>
          <a:stretch>
            <a:fillRect/>
          </a:stretch>
        </p:blipFill>
        <p:spPr>
          <a:xfrm>
            <a:off x="7299297" y="4769967"/>
            <a:ext cx="4648434" cy="1016272"/>
          </a:xfrm>
          <a:prstGeom prst="rect">
            <a:avLst/>
          </a:prstGeom>
        </p:spPr>
      </p:pic>
    </p:spTree>
    <p:extLst>
      <p:ext uri="{BB962C8B-B14F-4D97-AF65-F5344CB8AC3E}">
        <p14:creationId xmlns:p14="http://schemas.microsoft.com/office/powerpoint/2010/main" val="616853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22" name="Google Shape;147;p7">
            <a:extLst>
              <a:ext uri="{FF2B5EF4-FFF2-40B4-BE49-F238E27FC236}">
                <a16:creationId xmlns:a16="http://schemas.microsoft.com/office/drawing/2014/main" id="{BC43AD2D-5D81-7F48-BDB1-FF7D6C2C26C9}"/>
              </a:ext>
            </a:extLst>
          </p:cNvPr>
          <p:cNvSpPr txBox="1">
            <a:spLocks noGrp="1"/>
          </p:cNvSpPr>
          <p:nvPr>
            <p:ph type="body" idx="1"/>
          </p:nvPr>
        </p:nvSpPr>
        <p:spPr>
          <a:xfrm>
            <a:off x="376810" y="1334279"/>
            <a:ext cx="6686464" cy="4821102"/>
          </a:xfrm>
          <a:prstGeom prst="rect">
            <a:avLst/>
          </a:prstGeom>
          <a:noFill/>
          <a:ln>
            <a:noFill/>
          </a:ln>
        </p:spPr>
        <p:txBody>
          <a:bodyPr spcFirstLastPara="1" wrap="square" lIns="91425" tIns="45700" rIns="91425" bIns="45700" anchor="t" anchorCtr="0">
            <a:noAutofit/>
          </a:bodyPr>
          <a:lstStyle/>
          <a:p>
            <a:pPr marL="0" lvl="0" indent="0">
              <a:lnSpc>
                <a:spcPct val="100000"/>
              </a:lnSpc>
              <a:spcBef>
                <a:spcPts val="0"/>
              </a:spcBef>
              <a:buSzPts val="3000"/>
              <a:buNone/>
            </a:pPr>
            <a:r>
              <a:rPr lang="en-US" sz="2000" b="1" dirty="0">
                <a:solidFill>
                  <a:srgbClr val="E84B36"/>
                </a:solidFill>
                <a:latin typeface="Arial" panose="020B0604020202020204" pitchFamily="34" charset="0"/>
                <a:cs typeface="Arial" panose="020B0604020202020204" pitchFamily="34" charset="0"/>
              </a:rPr>
              <a:t>Power Modeling</a:t>
            </a:r>
          </a:p>
          <a:p>
            <a:pPr marL="0" lvl="0" indent="0">
              <a:lnSpc>
                <a:spcPct val="100000"/>
              </a:lnSpc>
              <a:spcBef>
                <a:spcPts val="0"/>
              </a:spcBef>
              <a:buSzPts val="3000"/>
              <a:buNone/>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Assume the entire compute die is supplied at the same voltage level except the memory controller PHY.</a:t>
            </a: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r>
              <a:rPr lang="en-US" sz="1600" dirty="0">
                <a:solidFill>
                  <a:schemeClr val="tx1"/>
                </a:solidFill>
                <a:latin typeface="Arial" panose="020B0604020202020204" pitchFamily="34" charset="0"/>
                <a:ea typeface="Helvetica Neue Light"/>
                <a:cs typeface="Arial" panose="020B0604020202020204" pitchFamily="34" charset="0"/>
                <a:sym typeface="Helvetica Neue Light"/>
              </a:rPr>
              <a:t>Modeled DVFS for both the compute cores and the memory controller.</a:t>
            </a: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a:p>
            <a:pPr marL="285750" indent="-285750">
              <a:lnSpc>
                <a:spcPct val="100000"/>
              </a:lnSpc>
              <a:spcBef>
                <a:spcPts val="0"/>
              </a:spcBef>
              <a:buSzPts val="2000"/>
            </a:pPr>
            <a:endParaRPr lang="en-US" sz="1600" dirty="0">
              <a:solidFill>
                <a:schemeClr val="tx1"/>
              </a:solidFill>
              <a:latin typeface="Arial" panose="020B0604020202020204" pitchFamily="34" charset="0"/>
              <a:ea typeface="Helvetica Neue Light"/>
              <a:cs typeface="Arial" panose="020B0604020202020204" pitchFamily="34" charset="0"/>
              <a:sym typeface="Helvetica Neue Light"/>
            </a:endParaRPr>
          </a:p>
        </p:txBody>
      </p:sp>
      <p:sp>
        <p:nvSpPr>
          <p:cNvPr id="23" name="Google Shape;145;p7">
            <a:extLst>
              <a:ext uri="{FF2B5EF4-FFF2-40B4-BE49-F238E27FC236}">
                <a16:creationId xmlns:a16="http://schemas.microsoft.com/office/drawing/2014/main" id="{FDEE7B6D-A7C8-994C-8D8F-3B5642DDADF3}"/>
              </a:ext>
            </a:extLst>
          </p:cNvPr>
          <p:cNvSpPr/>
          <p:nvPr/>
        </p:nvSpPr>
        <p:spPr>
          <a:xfrm rot="10800000" flipH="1">
            <a:off x="0" y="6437013"/>
            <a:ext cx="12192000" cy="420987"/>
          </a:xfrm>
          <a:prstGeom prst="rect">
            <a:avLst/>
          </a:prstGeom>
          <a:gradFill flip="none" rotWithShape="1">
            <a:gsLst>
              <a:gs pos="0">
                <a:schemeClr val="bg1">
                  <a:lumMod val="50000"/>
                </a:schemeClr>
              </a:gs>
              <a:gs pos="100000">
                <a:schemeClr val="bg1">
                  <a:lumMod val="75000"/>
                </a:schemeClr>
              </a:gs>
            </a:gsLst>
            <a:lin ang="0" scaled="1"/>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sp>
        <p:nvSpPr>
          <p:cNvPr id="25" name="Google Shape;100;p1">
            <a:extLst>
              <a:ext uri="{FF2B5EF4-FFF2-40B4-BE49-F238E27FC236}">
                <a16:creationId xmlns:a16="http://schemas.microsoft.com/office/drawing/2014/main" id="{06EF868E-28B3-4C43-BCFA-FC6900201C7F}"/>
              </a:ext>
            </a:extLst>
          </p:cNvPr>
          <p:cNvSpPr txBox="1"/>
          <p:nvPr/>
        </p:nvSpPr>
        <p:spPr>
          <a:xfrm>
            <a:off x="9335597" y="6524381"/>
            <a:ext cx="2473415" cy="230792"/>
          </a:xfrm>
          <a:prstGeom prst="rect">
            <a:avLst/>
          </a:prstGeom>
          <a:noFill/>
          <a:ln>
            <a:noFill/>
          </a:ln>
        </p:spPr>
        <p:txBody>
          <a:bodyPr spcFirstLastPara="1" wrap="square" lIns="91425" tIns="45700" rIns="91425" bIns="45700" anchor="t" anchorCtr="0">
            <a:spAutoFit/>
          </a:bodyPr>
          <a:lstStyle/>
          <a:p>
            <a:pPr lvl="0" algn="r"/>
            <a:r>
              <a:rPr lang="en-US" sz="900" spc="200" dirty="0">
                <a:solidFill>
                  <a:schemeClr val="bg1"/>
                </a:solidFill>
                <a:ea typeface="Helvetica Neue Light"/>
                <a:cs typeface="Helvetica Neue Light"/>
                <a:sym typeface="Helvetica Neue Light"/>
              </a:rPr>
              <a:t>GRAINGER ENGINEERING</a:t>
            </a:r>
          </a:p>
        </p:txBody>
      </p:sp>
      <p:sp>
        <p:nvSpPr>
          <p:cNvPr id="26" name="Google Shape;145;p7">
            <a:extLst>
              <a:ext uri="{FF2B5EF4-FFF2-40B4-BE49-F238E27FC236}">
                <a16:creationId xmlns:a16="http://schemas.microsoft.com/office/drawing/2014/main" id="{4B423D87-C7F0-3D43-8A69-A6DCC8FE53CE}"/>
              </a:ext>
            </a:extLst>
          </p:cNvPr>
          <p:cNvSpPr/>
          <p:nvPr/>
        </p:nvSpPr>
        <p:spPr>
          <a:xfrm rot="10800000" flipH="1">
            <a:off x="0" y="-7695"/>
            <a:ext cx="12192000" cy="868218"/>
          </a:xfrm>
          <a:prstGeom prst="rect">
            <a:avLst/>
          </a:prstGeom>
          <a:gradFill>
            <a:gsLst>
              <a:gs pos="0">
                <a:srgbClr val="1B4284"/>
              </a:gs>
              <a:gs pos="100000">
                <a:srgbClr val="13294B"/>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13294B"/>
              </a:solidFill>
              <a:latin typeface="Calibri"/>
              <a:ea typeface="Calibri"/>
              <a:cs typeface="Calibri"/>
              <a:sym typeface="Calibri"/>
            </a:endParaRPr>
          </a:p>
        </p:txBody>
      </p:sp>
      <p:pic>
        <p:nvPicPr>
          <p:cNvPr id="27" name="Picture 26" descr="A close up of a logo&#10;&#10;Description automatically generated">
            <a:extLst>
              <a:ext uri="{FF2B5EF4-FFF2-40B4-BE49-F238E27FC236}">
                <a16:creationId xmlns:a16="http://schemas.microsoft.com/office/drawing/2014/main" id="{DB2F77FD-36D4-524F-AFDF-E8C3EF809B69}"/>
              </a:ext>
            </a:extLst>
          </p:cNvPr>
          <p:cNvPicPr>
            <a:picLocks noChangeAspect="1"/>
          </p:cNvPicPr>
          <p:nvPr/>
        </p:nvPicPr>
        <p:blipFill>
          <a:blip r:embed="rId3"/>
          <a:stretch>
            <a:fillRect/>
          </a:stretch>
        </p:blipFill>
        <p:spPr>
          <a:xfrm>
            <a:off x="11554210" y="228014"/>
            <a:ext cx="277906" cy="401420"/>
          </a:xfrm>
          <a:prstGeom prst="rect">
            <a:avLst/>
          </a:prstGeom>
        </p:spPr>
      </p:pic>
      <p:sp>
        <p:nvSpPr>
          <p:cNvPr id="28" name="Google Shape;100;p1">
            <a:extLst>
              <a:ext uri="{FF2B5EF4-FFF2-40B4-BE49-F238E27FC236}">
                <a16:creationId xmlns:a16="http://schemas.microsoft.com/office/drawing/2014/main" id="{972A3F75-3131-1546-9A51-95D3D7BFF074}"/>
              </a:ext>
            </a:extLst>
          </p:cNvPr>
          <p:cNvSpPr txBox="1"/>
          <p:nvPr/>
        </p:nvSpPr>
        <p:spPr>
          <a:xfrm>
            <a:off x="376810" y="204051"/>
            <a:ext cx="10910026" cy="46162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400" b="1" u="none" strike="noStrike" cap="none" dirty="0">
                <a:solidFill>
                  <a:schemeClr val="lt1"/>
                </a:solidFill>
                <a:latin typeface="+mn-lt"/>
                <a:ea typeface="Helvetica Neue Light"/>
                <a:cs typeface="Helvetica Neue Light"/>
                <a:sym typeface="Helvetica Neue Light"/>
              </a:rPr>
              <a:t>DSE Framework</a:t>
            </a:r>
            <a:endParaRPr lang="en-US" sz="2400" b="1" dirty="0">
              <a:solidFill>
                <a:schemeClr val="lt1"/>
              </a:solidFill>
              <a:latin typeface="+mn-lt"/>
              <a:ea typeface="Helvetica Neue Light"/>
              <a:cs typeface="Helvetica Neue Light"/>
              <a:sym typeface="Helvetica Neue Light"/>
            </a:endParaRPr>
          </a:p>
        </p:txBody>
      </p:sp>
      <p:sp>
        <p:nvSpPr>
          <p:cNvPr id="19" name="Google Shape;100;p1">
            <a:extLst>
              <a:ext uri="{FF2B5EF4-FFF2-40B4-BE49-F238E27FC236}">
                <a16:creationId xmlns:a16="http://schemas.microsoft.com/office/drawing/2014/main" id="{D5426478-82D9-AE45-8683-F1ABAAFCD51D}"/>
              </a:ext>
            </a:extLst>
          </p:cNvPr>
          <p:cNvSpPr txBox="1"/>
          <p:nvPr/>
        </p:nvSpPr>
        <p:spPr>
          <a:xfrm>
            <a:off x="376807" y="6524381"/>
            <a:ext cx="7991337" cy="230792"/>
          </a:xfrm>
          <a:prstGeom prst="rect">
            <a:avLst/>
          </a:prstGeom>
          <a:noFill/>
          <a:ln>
            <a:noFill/>
          </a:ln>
        </p:spPr>
        <p:txBody>
          <a:bodyPr spcFirstLastPara="1" wrap="square" lIns="91425" tIns="45700" rIns="91425" bIns="45700" anchor="t" anchorCtr="0">
            <a:spAutoFit/>
          </a:bodyPr>
          <a:lstStyle/>
          <a:p>
            <a:pPr lvl="0"/>
            <a:r>
              <a:rPr lang="en-US" sz="900" spc="200" dirty="0">
                <a:solidFill>
                  <a:schemeClr val="bg1"/>
                </a:solidFill>
                <a:ea typeface="Helvetica Neue Light"/>
                <a:cs typeface="Helvetica Neue Light"/>
                <a:sym typeface="Helvetica Neue Light"/>
              </a:rPr>
              <a:t>ELECTRICAL &amp; COMPUTER ENGINEERING</a:t>
            </a:r>
          </a:p>
        </p:txBody>
      </p:sp>
      <p:pic>
        <p:nvPicPr>
          <p:cNvPr id="3" name="Picture 2">
            <a:extLst>
              <a:ext uri="{FF2B5EF4-FFF2-40B4-BE49-F238E27FC236}">
                <a16:creationId xmlns:a16="http://schemas.microsoft.com/office/drawing/2014/main" id="{A3F2B16F-2A11-C280-216C-7A36663512A7}"/>
              </a:ext>
            </a:extLst>
          </p:cNvPr>
          <p:cNvPicPr>
            <a:picLocks noChangeAspect="1"/>
          </p:cNvPicPr>
          <p:nvPr/>
        </p:nvPicPr>
        <p:blipFill>
          <a:blip r:embed="rId4"/>
          <a:stretch>
            <a:fillRect/>
          </a:stretch>
        </p:blipFill>
        <p:spPr>
          <a:xfrm>
            <a:off x="5507603" y="901385"/>
            <a:ext cx="3308520" cy="1327218"/>
          </a:xfrm>
          <a:prstGeom prst="rect">
            <a:avLst/>
          </a:prstGeom>
        </p:spPr>
      </p:pic>
      <p:pic>
        <p:nvPicPr>
          <p:cNvPr id="6" name="Picture 5">
            <a:extLst>
              <a:ext uri="{FF2B5EF4-FFF2-40B4-BE49-F238E27FC236}">
                <a16:creationId xmlns:a16="http://schemas.microsoft.com/office/drawing/2014/main" id="{E213FFD5-5A06-286B-66AD-78A2C113631A}"/>
              </a:ext>
            </a:extLst>
          </p:cNvPr>
          <p:cNvPicPr>
            <a:picLocks noChangeAspect="1"/>
          </p:cNvPicPr>
          <p:nvPr/>
        </p:nvPicPr>
        <p:blipFill>
          <a:blip r:embed="rId5"/>
          <a:stretch>
            <a:fillRect/>
          </a:stretch>
        </p:blipFill>
        <p:spPr>
          <a:xfrm>
            <a:off x="8657097" y="901385"/>
            <a:ext cx="3373385" cy="1117088"/>
          </a:xfrm>
          <a:prstGeom prst="rect">
            <a:avLst/>
          </a:prstGeom>
        </p:spPr>
      </p:pic>
      <p:pic>
        <p:nvPicPr>
          <p:cNvPr id="8" name="Picture 7">
            <a:extLst>
              <a:ext uri="{FF2B5EF4-FFF2-40B4-BE49-F238E27FC236}">
                <a16:creationId xmlns:a16="http://schemas.microsoft.com/office/drawing/2014/main" id="{351F7AE5-F25F-45D4-D638-ED3DA7297916}"/>
              </a:ext>
            </a:extLst>
          </p:cNvPr>
          <p:cNvPicPr>
            <a:picLocks noChangeAspect="1"/>
          </p:cNvPicPr>
          <p:nvPr/>
        </p:nvPicPr>
        <p:blipFill>
          <a:blip r:embed="rId6"/>
          <a:stretch>
            <a:fillRect/>
          </a:stretch>
        </p:blipFill>
        <p:spPr>
          <a:xfrm>
            <a:off x="9222869" y="1913904"/>
            <a:ext cx="2788907" cy="924800"/>
          </a:xfrm>
          <a:prstGeom prst="rect">
            <a:avLst/>
          </a:prstGeom>
        </p:spPr>
      </p:pic>
      <p:pic>
        <p:nvPicPr>
          <p:cNvPr id="15" name="Picture 14">
            <a:extLst>
              <a:ext uri="{FF2B5EF4-FFF2-40B4-BE49-F238E27FC236}">
                <a16:creationId xmlns:a16="http://schemas.microsoft.com/office/drawing/2014/main" id="{0588CB57-F15F-366D-875A-D9254FB52A63}"/>
              </a:ext>
            </a:extLst>
          </p:cNvPr>
          <p:cNvPicPr>
            <a:picLocks noChangeAspect="1"/>
          </p:cNvPicPr>
          <p:nvPr/>
        </p:nvPicPr>
        <p:blipFill>
          <a:blip r:embed="rId7"/>
          <a:stretch>
            <a:fillRect/>
          </a:stretch>
        </p:blipFill>
        <p:spPr>
          <a:xfrm>
            <a:off x="9040632" y="2841264"/>
            <a:ext cx="2971143" cy="546755"/>
          </a:xfrm>
          <a:prstGeom prst="rect">
            <a:avLst/>
          </a:prstGeom>
        </p:spPr>
      </p:pic>
      <p:pic>
        <p:nvPicPr>
          <p:cNvPr id="17" name="Picture 16">
            <a:extLst>
              <a:ext uri="{FF2B5EF4-FFF2-40B4-BE49-F238E27FC236}">
                <a16:creationId xmlns:a16="http://schemas.microsoft.com/office/drawing/2014/main" id="{B86FFC80-BAAC-A929-AD95-BAC42CFFF06D}"/>
              </a:ext>
            </a:extLst>
          </p:cNvPr>
          <p:cNvPicPr>
            <a:picLocks noChangeAspect="1"/>
          </p:cNvPicPr>
          <p:nvPr/>
        </p:nvPicPr>
        <p:blipFill>
          <a:blip r:embed="rId8"/>
          <a:stretch>
            <a:fillRect/>
          </a:stretch>
        </p:blipFill>
        <p:spPr>
          <a:xfrm>
            <a:off x="8106202" y="3341998"/>
            <a:ext cx="3905573" cy="672859"/>
          </a:xfrm>
          <a:prstGeom prst="rect">
            <a:avLst/>
          </a:prstGeom>
        </p:spPr>
      </p:pic>
      <p:pic>
        <p:nvPicPr>
          <p:cNvPr id="20" name="Picture 19">
            <a:extLst>
              <a:ext uri="{FF2B5EF4-FFF2-40B4-BE49-F238E27FC236}">
                <a16:creationId xmlns:a16="http://schemas.microsoft.com/office/drawing/2014/main" id="{F40026F9-236F-F758-90FD-C66663918636}"/>
              </a:ext>
            </a:extLst>
          </p:cNvPr>
          <p:cNvPicPr>
            <a:picLocks noChangeAspect="1"/>
          </p:cNvPicPr>
          <p:nvPr/>
        </p:nvPicPr>
        <p:blipFill>
          <a:blip r:embed="rId9"/>
          <a:stretch>
            <a:fillRect/>
          </a:stretch>
        </p:blipFill>
        <p:spPr>
          <a:xfrm>
            <a:off x="8657097" y="4081143"/>
            <a:ext cx="3252006" cy="703541"/>
          </a:xfrm>
          <a:prstGeom prst="rect">
            <a:avLst/>
          </a:prstGeom>
        </p:spPr>
      </p:pic>
    </p:spTree>
    <p:extLst>
      <p:ext uri="{BB962C8B-B14F-4D97-AF65-F5344CB8AC3E}">
        <p14:creationId xmlns:p14="http://schemas.microsoft.com/office/powerpoint/2010/main" val="943458544"/>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248</TotalTime>
  <Words>1479</Words>
  <Application>Microsoft Office PowerPoint</Application>
  <PresentationFormat>Widescreen</PresentationFormat>
  <Paragraphs>300</Paragraphs>
  <Slides>20</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Arimo</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Calvin Lee</cp:lastModifiedBy>
  <cp:revision>24</cp:revision>
  <dcterms:modified xsi:type="dcterms:W3CDTF">2023-04-20T12:45:16Z</dcterms:modified>
</cp:coreProperties>
</file>